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75" r:id="rId13"/>
    <p:sldId id="279" r:id="rId14"/>
    <p:sldId id="276" r:id="rId15"/>
    <p:sldId id="266" r:id="rId16"/>
    <p:sldId id="267" r:id="rId17"/>
    <p:sldId id="268" r:id="rId18"/>
    <p:sldId id="26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70" r:id="rId39"/>
    <p:sldId id="272" r:id="rId40"/>
    <p:sldId id="277" r:id="rId41"/>
    <p:sldId id="27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1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9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7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4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1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2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0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4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1462-9E62-4CE7-BBF0-0EA1BD25FF5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28BA-0EBF-42AE-9D18-FA011182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8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0782"/>
            <a:ext cx="7772400" cy="1470025"/>
          </a:xfrm>
        </p:spPr>
        <p:txBody>
          <a:bodyPr/>
          <a:lstStyle/>
          <a:p>
            <a:r>
              <a:rPr lang="en-US" dirty="0" smtClean="0"/>
              <a:t>Good Afternoon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8915400" cy="1752600"/>
          </a:xfrm>
        </p:spPr>
        <p:txBody>
          <a:bodyPr/>
          <a:lstStyle/>
          <a:p>
            <a:r>
              <a:rPr lang="en-US" dirty="0" smtClean="0"/>
              <a:t>Please sit with your new groups and take out a few pieces of binder paper and your vocabulary chart.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125336"/>
              </p:ext>
            </p:extLst>
          </p:nvPr>
        </p:nvGraphicFramePr>
        <p:xfrm>
          <a:off x="381000" y="1066800"/>
          <a:ext cx="8305800" cy="420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2131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Alison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Ashley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Esai</a:t>
                      </a: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Jacob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Jaret</a:t>
                      </a: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Tyler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Paola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Alexa</a:t>
                      </a: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Anthony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Dyonna</a:t>
                      </a: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Reid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Brooke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Connor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Danny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Michael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983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Haylee</a:t>
                      </a: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Kevon</a:t>
                      </a:r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Pedro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Tiffani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Kenny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Madi</a:t>
                      </a: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Ryan</a:t>
                      </a:r>
                      <a:endParaRPr lang="en-US" sz="28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Caleb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Joseph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Madi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Destineh</a:t>
                      </a:r>
                      <a:endParaRPr lang="en-US" sz="28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Jack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Olivia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9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Beginnings of Industrialization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webs.bcp.org/sites/vcleary/ModernWorldHistoryTextbook/IndustrialRevolution/Images/BruegelCorn_Harv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8084"/>
            <a:ext cx="7448550" cy="53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Industrial Revolution Begins in Britain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Ways of Working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Industrial Revolution- </a:t>
            </a:r>
            <a:r>
              <a:rPr lang="en-US" dirty="0" smtClean="0">
                <a:solidFill>
                  <a:schemeClr val="bg1"/>
                </a:solidFill>
              </a:rPr>
              <a:t>greatly increases output of machine-made goods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Revolution begins in England in the middle 1700’s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9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Agricultural Revolution Paves the Way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Enclosures</a:t>
            </a:r>
            <a:r>
              <a:rPr lang="en-US" dirty="0" smtClean="0">
                <a:solidFill>
                  <a:schemeClr val="bg1"/>
                </a:solidFill>
              </a:rPr>
              <a:t>- large fields enclosed by fences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Wealthy landowners buy, enclose land once owned by village farmers.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Enclosures allow experimentation with new agricultural methods. 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jamblichus.files.wordpress.com/2010/02/enclo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" y="3810000"/>
            <a:ext cx="3810000" cy="254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industrialrevolution.edublogs.org/files/2012/07/seed-drill-1mz1dh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36" y="3921750"/>
            <a:ext cx="3904914" cy="23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537466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Jethro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Tull’s</a:t>
            </a:r>
            <a:r>
              <a:rPr lang="en-US" dirty="0" smtClean="0">
                <a:solidFill>
                  <a:schemeClr val="bg1"/>
                </a:solidFill>
              </a:rPr>
              <a:t> Seed Drill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Rotating Crops </a:t>
            </a:r>
          </a:p>
          <a:p>
            <a:r>
              <a:rPr lang="en-US" dirty="0">
                <a:solidFill>
                  <a:srgbClr val="FFFF00"/>
                </a:solidFill>
              </a:rPr>
              <a:t>Crop rotation- </a:t>
            </a:r>
            <a:r>
              <a:rPr lang="en-US" dirty="0">
                <a:solidFill>
                  <a:schemeClr val="bg1"/>
                </a:solidFill>
              </a:rPr>
              <a:t>switching crops each year to avoid depleting the soil </a:t>
            </a:r>
          </a:p>
          <a:p>
            <a:r>
              <a:rPr lang="en-US" dirty="0">
                <a:solidFill>
                  <a:schemeClr val="bg1"/>
                </a:solidFill>
              </a:rPr>
              <a:t>Livestock breeders allow only the best to breed, improves the food supply</a:t>
            </a:r>
          </a:p>
          <a:p>
            <a:endParaRPr lang="en-US" dirty="0"/>
          </a:p>
        </p:txBody>
      </p:sp>
      <p:pic>
        <p:nvPicPr>
          <p:cNvPr id="5122" name="Picture 2" descr="http://www.ipm.iastate.edu/ipm/icm/2004/3-22-2004/palle1-ro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23" y="3380508"/>
            <a:ext cx="5935287" cy="2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the Industrialization Revolution Began in England?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Britain has natural resources- coal, iron, rivers, harbors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Expanding economy in Britain encourages investment.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Highly developed banking system to loan money and invest in new industries.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Politically stable, Parliament passes laws that help businesses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Has all needed </a:t>
            </a:r>
            <a:r>
              <a:rPr lang="en-US" dirty="0" smtClean="0">
                <a:solidFill>
                  <a:srgbClr val="FFFF00"/>
                </a:solidFill>
              </a:rPr>
              <a:t>factors of production</a:t>
            </a:r>
            <a:r>
              <a:rPr lang="en-US" dirty="0" smtClean="0">
                <a:solidFill>
                  <a:schemeClr val="bg1"/>
                </a:solidFill>
              </a:rPr>
              <a:t>- land, labor, capital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Inventions Spur Industrialization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Changes in the Textile Industry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Weavers work faster with flying shuttle and spinning jennies.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Water frame uses water power to drive spinning wheels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Power loom, spinning mule speed up production, improve quality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Factories</a:t>
            </a:r>
            <a:r>
              <a:rPr lang="en-US" dirty="0" smtClean="0">
                <a:solidFill>
                  <a:schemeClr val="bg1"/>
                </a:solidFill>
              </a:rPr>
              <a:t>- buildings the contain machinery for manufacturing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Cotton gin boosts American cotton production to meet British demand.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9" t="8902" r="7245" b="19034"/>
          <a:stretch/>
        </p:blipFill>
        <p:spPr bwMode="auto">
          <a:xfrm>
            <a:off x="-1" y="152400"/>
            <a:ext cx="9175041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6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3810000" cy="5364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1793 American Eli Whitney invents the cotton gin and cotton production skyrocketed.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8" t="2462" r="19744" b="13825"/>
          <a:stretch/>
        </p:blipFill>
        <p:spPr bwMode="auto">
          <a:xfrm>
            <a:off x="4267199" y="1066800"/>
            <a:ext cx="4432593" cy="467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eliwhitney.org/sites/default/files/cottongin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50919"/>
            <a:ext cx="3200400" cy="25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Improvements in Transportation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Watt’s Steam Engine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Need for cheap, convenient power spurs development of steam engine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James Watt improves steam engine, financed by Matthew </a:t>
            </a:r>
            <a:r>
              <a:rPr lang="en-US" dirty="0" err="1" smtClean="0">
                <a:solidFill>
                  <a:schemeClr val="bg1"/>
                </a:solidFill>
              </a:rPr>
              <a:t>Boulton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Boulton</a:t>
            </a:r>
            <a:r>
              <a:rPr lang="en-US" dirty="0" smtClean="0">
                <a:solidFill>
                  <a:schemeClr val="bg1"/>
                </a:solidFill>
              </a:rPr>
              <a:t> was an </a:t>
            </a:r>
            <a:r>
              <a:rPr lang="en-US" dirty="0" smtClean="0">
                <a:solidFill>
                  <a:srgbClr val="FFFF00"/>
                </a:solidFill>
              </a:rPr>
              <a:t>entrepreneur</a:t>
            </a:r>
            <a:r>
              <a:rPr lang="en-US" dirty="0" smtClean="0">
                <a:solidFill>
                  <a:schemeClr val="bg1"/>
                </a:solidFill>
              </a:rPr>
              <a:t>- organizes, manages, takes business risks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Good Afternoon 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3657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Please take out the following: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altLang="en-US" dirty="0" smtClean="0"/>
              <a:t>Notes from yesterday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altLang="en-US" dirty="0" smtClean="0"/>
              <a:t>Writing Prompt 1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altLang="en-US" dirty="0" smtClean="0"/>
              <a:t>Unit Calendar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altLang="en-US" dirty="0" smtClean="0"/>
              <a:t>Something to write with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08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at your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of the characteristics of a Revolution?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Speculate on what an Industrial Revolution might be.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know about Industry?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know about Railroads?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any members of your family worked in a factory?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33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Match the definition to the term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Crop rotation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Enclosures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Entrepreneur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Factors of production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Industrialization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5562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en-US" altLang="en-US" sz="2400"/>
              <a:t>Resources needed to produce goods and services; land, labor, and capital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en-US" altLang="en-US" sz="2400"/>
              <a:t>The process of developing machine production of goods.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en-US" altLang="en-US" sz="2400"/>
              <a:t>Fencing off of land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en-US" altLang="en-US" sz="2400"/>
              <a:t>Planting different vegetables and  grains to restore nutrients.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en-US" altLang="en-US" sz="2400"/>
              <a:t>A person who organizes, manages, and takes on the risks of a business.</a:t>
            </a:r>
          </a:p>
        </p:txBody>
      </p:sp>
    </p:spTree>
    <p:extLst>
      <p:ext uri="{BB962C8B-B14F-4D97-AF65-F5344CB8AC3E}">
        <p14:creationId xmlns:p14="http://schemas.microsoft.com/office/powerpoint/2010/main" val="25147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/>
              <a:t>6. Which is not a reason that the Industrial Revolution began in Britain?</a:t>
            </a:r>
            <a:r>
              <a:rPr lang="en-US" altLang="en-US" sz="400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Water power and coal to fuel new machines.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A small population of workers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Iron ore to construct new machines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Harbors from which its merchant ships set sail</a:t>
            </a:r>
          </a:p>
        </p:txBody>
      </p:sp>
    </p:spTree>
    <p:extLst>
      <p:ext uri="{BB962C8B-B14F-4D97-AF65-F5344CB8AC3E}">
        <p14:creationId xmlns:p14="http://schemas.microsoft.com/office/powerpoint/2010/main" val="31186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/>
              <a:t>7. What system in Britain contributed to the country’s industrialization?</a:t>
            </a:r>
            <a:r>
              <a:rPr lang="en-US" altLang="en-US" sz="400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Transportation system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Sound system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Market system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Banking system</a:t>
            </a:r>
          </a:p>
          <a:p>
            <a:pPr marL="609600" indent="-609600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1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8. The first industry to transform is the ______________.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Coal industry 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Iron industry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Textile industry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Transportation industry</a:t>
            </a:r>
          </a:p>
          <a:p>
            <a:pPr marL="609600" indent="-609600">
              <a:buFontTx/>
              <a:buAutoNum type="alphaLcPeriod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6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9. Which of the following is not an early invention?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Flying shuttle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Spinning Jenny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Water Frame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Power mule</a:t>
            </a:r>
          </a:p>
        </p:txBody>
      </p:sp>
    </p:spTree>
    <p:extLst>
      <p:ext uri="{BB962C8B-B14F-4D97-AF65-F5344CB8AC3E}">
        <p14:creationId xmlns:p14="http://schemas.microsoft.com/office/powerpoint/2010/main" val="2803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10. This American invented the Cotton Gin?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Samuel Slater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James Watt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Edmund Cartwright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Eli Whitney</a:t>
            </a:r>
          </a:p>
        </p:txBody>
      </p:sp>
    </p:spTree>
    <p:extLst>
      <p:ext uri="{BB962C8B-B14F-4D97-AF65-F5344CB8AC3E}">
        <p14:creationId xmlns:p14="http://schemas.microsoft.com/office/powerpoint/2010/main" val="32596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11. The introduction of this invention made travel easier?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Steam Engine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Power Mule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Flying Shuttle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Heavy Wagon</a:t>
            </a:r>
          </a:p>
        </p:txBody>
      </p:sp>
    </p:spTree>
    <p:extLst>
      <p:ext uri="{BB962C8B-B14F-4D97-AF65-F5344CB8AC3E}">
        <p14:creationId xmlns:p14="http://schemas.microsoft.com/office/powerpoint/2010/main" val="893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12. This inventor’s steamboat, the </a:t>
            </a:r>
            <a:r>
              <a:rPr lang="en-US" altLang="en-US" sz="3200" i="1"/>
              <a:t>Clermont</a:t>
            </a:r>
            <a:r>
              <a:rPr lang="en-US" altLang="en-US" sz="3200"/>
              <a:t>, ferried passengers along the Hudson River?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James Watt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Robert Fulton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Matthew Boulton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Eli Whitney</a:t>
            </a:r>
          </a:p>
        </p:txBody>
      </p:sp>
    </p:spTree>
    <p:extLst>
      <p:ext uri="{BB962C8B-B14F-4D97-AF65-F5344CB8AC3E}">
        <p14:creationId xmlns:p14="http://schemas.microsoft.com/office/powerpoint/2010/main" val="35946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13. Which of the following is an American invention?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McCormick’s Reaper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Morse’s Telegraph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Singer’s Sewing Machine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All are American inventions</a:t>
            </a:r>
          </a:p>
        </p:txBody>
      </p:sp>
    </p:spTree>
    <p:extLst>
      <p:ext uri="{BB962C8B-B14F-4D97-AF65-F5344CB8AC3E}">
        <p14:creationId xmlns:p14="http://schemas.microsoft.com/office/powerpoint/2010/main" val="25947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Match the definition to the term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Crop rotation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Enclosures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Entrepreneur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 of production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Industrialization</a:t>
            </a:r>
            <a:r>
              <a:rPr lang="en-US" altLang="en-US" sz="2400"/>
              <a:t>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5562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Resources needed to produce goods and services; land, labor, and capital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The process of developing machine production of goods.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en-US" alt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Fencing off of land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en-US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Planting different vegetables and  grains to restore nutrients.</a:t>
            </a:r>
          </a:p>
          <a:p>
            <a:pPr marL="533400" indent="-533400">
              <a:lnSpc>
                <a:spcPct val="90000"/>
              </a:lnSpc>
              <a:buFontTx/>
              <a:buAutoNum type="alphaLcPeriod"/>
            </a:pPr>
            <a:r>
              <a:rPr lang="en-US" altLang="en-US"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person who organizes, manages, and takes on the risks of a business.</a:t>
            </a:r>
          </a:p>
        </p:txBody>
      </p:sp>
    </p:spTree>
    <p:extLst>
      <p:ext uri="{BB962C8B-B14F-4D97-AF65-F5344CB8AC3E}">
        <p14:creationId xmlns:p14="http://schemas.microsoft.com/office/powerpoint/2010/main" val="24089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179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study the Industrial Revolution?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herald.co.zw/wp-content/uploads/2013/08/industrial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" y="1160909"/>
            <a:ext cx="7962900" cy="53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/>
              <a:t>6. Which is not a reason that the Industrial Revolution began in Britain?</a:t>
            </a:r>
            <a:r>
              <a:rPr lang="en-US" altLang="en-US" sz="400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Water power and coal to fuel new machines.</a:t>
            </a:r>
          </a:p>
          <a:p>
            <a:pPr marL="609600" indent="-609600">
              <a:buFontTx/>
              <a:buAutoNum type="alphaLcPeriod"/>
            </a:pPr>
            <a:r>
              <a:rPr lang="en-US" altLang="en-US">
                <a:solidFill>
                  <a:schemeClr val="folHlink"/>
                </a:solidFill>
              </a:rPr>
              <a:t>A small population of workers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Iron ore to construct new machines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Harbors from which its merchant ships set sail</a:t>
            </a:r>
          </a:p>
        </p:txBody>
      </p:sp>
    </p:spTree>
    <p:extLst>
      <p:ext uri="{BB962C8B-B14F-4D97-AF65-F5344CB8AC3E}">
        <p14:creationId xmlns:p14="http://schemas.microsoft.com/office/powerpoint/2010/main" val="9160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/>
              <a:t>7. What system in Britain contributed to the country’s industrialization?</a:t>
            </a:r>
            <a:r>
              <a:rPr lang="en-US" altLang="en-US" sz="400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Transportation system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Sound system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Market system</a:t>
            </a:r>
          </a:p>
          <a:p>
            <a:pPr marL="609600" indent="-609600">
              <a:buFontTx/>
              <a:buAutoNum type="alphaLcPeriod"/>
            </a:pPr>
            <a:r>
              <a:rPr lang="en-US" altLang="en-US">
                <a:solidFill>
                  <a:schemeClr val="folHlink"/>
                </a:solidFill>
              </a:rPr>
              <a:t>Banking system</a:t>
            </a:r>
          </a:p>
          <a:p>
            <a:pPr marL="609600" indent="-609600">
              <a:buFontTx/>
              <a:buNone/>
            </a:pPr>
            <a:endParaRPr lang="en-US" alt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8. The first industry to transform is the ______________.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Coal industry 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Iron industry</a:t>
            </a:r>
          </a:p>
          <a:p>
            <a:pPr marL="609600" indent="-609600">
              <a:buFontTx/>
              <a:buAutoNum type="alphaLcPeriod"/>
            </a:pPr>
            <a:r>
              <a:rPr lang="en-US" altLang="en-US">
                <a:solidFill>
                  <a:schemeClr val="folHlink"/>
                </a:solidFill>
              </a:rPr>
              <a:t>Textile industry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Transportation industry</a:t>
            </a:r>
          </a:p>
          <a:p>
            <a:pPr marL="609600" indent="-609600">
              <a:buFontTx/>
              <a:buAutoNum type="alphaLcPeriod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9. Which of the following is not an early invention?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Flying shuttle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Spinning Jenny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Water Frame</a:t>
            </a:r>
          </a:p>
          <a:p>
            <a:pPr marL="609600" indent="-609600">
              <a:buFontTx/>
              <a:buAutoNum type="alphaLcPeriod"/>
            </a:pPr>
            <a:r>
              <a:rPr lang="en-US" altLang="en-US">
                <a:solidFill>
                  <a:schemeClr val="folHlink"/>
                </a:solidFill>
              </a:rPr>
              <a:t>Power mule</a:t>
            </a:r>
          </a:p>
        </p:txBody>
      </p:sp>
    </p:spTree>
    <p:extLst>
      <p:ext uri="{BB962C8B-B14F-4D97-AF65-F5344CB8AC3E}">
        <p14:creationId xmlns:p14="http://schemas.microsoft.com/office/powerpoint/2010/main" val="28483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10. This American invented the Cotton Gin?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Samuel Slater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James Watt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Edmund Cartwright</a:t>
            </a:r>
          </a:p>
          <a:p>
            <a:pPr marL="609600" indent="-609600">
              <a:buFontTx/>
              <a:buAutoNum type="alphaLcPeriod"/>
            </a:pPr>
            <a:r>
              <a:rPr lang="en-US" altLang="en-US">
                <a:solidFill>
                  <a:schemeClr val="folHlink"/>
                </a:solidFill>
              </a:rPr>
              <a:t>Eli Whitney</a:t>
            </a:r>
          </a:p>
        </p:txBody>
      </p:sp>
    </p:spTree>
    <p:extLst>
      <p:ext uri="{BB962C8B-B14F-4D97-AF65-F5344CB8AC3E}">
        <p14:creationId xmlns:p14="http://schemas.microsoft.com/office/powerpoint/2010/main" val="25970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11. The introduction of this invention made travel easier?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>
                <a:solidFill>
                  <a:schemeClr val="folHlink"/>
                </a:solidFill>
              </a:rPr>
              <a:t>Steam Engine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Power Mule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Flying Shuttle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Heavy Wagon</a:t>
            </a:r>
          </a:p>
        </p:txBody>
      </p:sp>
    </p:spTree>
    <p:extLst>
      <p:ext uri="{BB962C8B-B14F-4D97-AF65-F5344CB8AC3E}">
        <p14:creationId xmlns:p14="http://schemas.microsoft.com/office/powerpoint/2010/main" val="6425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12. This inventor’s steamboat, the </a:t>
            </a:r>
            <a:r>
              <a:rPr lang="en-US" altLang="en-US" sz="3200" i="1"/>
              <a:t>Clermont</a:t>
            </a:r>
            <a:r>
              <a:rPr lang="en-US" altLang="en-US" sz="3200"/>
              <a:t>, ferried passengers along the Hudson River?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James Watt</a:t>
            </a:r>
          </a:p>
          <a:p>
            <a:pPr marL="609600" indent="-609600">
              <a:buFontTx/>
              <a:buAutoNum type="alphaLcPeriod"/>
            </a:pPr>
            <a:r>
              <a:rPr lang="en-US" altLang="en-US">
                <a:solidFill>
                  <a:schemeClr val="folHlink"/>
                </a:solidFill>
              </a:rPr>
              <a:t>Robert Fulton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Matthew Boulton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Eli Whitney</a:t>
            </a:r>
          </a:p>
        </p:txBody>
      </p:sp>
    </p:spTree>
    <p:extLst>
      <p:ext uri="{BB962C8B-B14F-4D97-AF65-F5344CB8AC3E}">
        <p14:creationId xmlns:p14="http://schemas.microsoft.com/office/powerpoint/2010/main" val="25299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13. Which of the following is an American invention?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eriod"/>
            </a:pPr>
            <a:r>
              <a:rPr lang="en-US" altLang="en-US"/>
              <a:t>McCormick’s Reaper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Morse’s Telegraph</a:t>
            </a:r>
          </a:p>
          <a:p>
            <a:pPr marL="609600" indent="-609600">
              <a:buFontTx/>
              <a:buAutoNum type="alphaLcPeriod"/>
            </a:pPr>
            <a:r>
              <a:rPr lang="en-US" altLang="en-US"/>
              <a:t>Singer’s Sewing Machine</a:t>
            </a:r>
          </a:p>
          <a:p>
            <a:pPr marL="609600" indent="-609600">
              <a:buFontTx/>
              <a:buAutoNum type="alphaLcPeriod"/>
            </a:pPr>
            <a:r>
              <a:rPr lang="en-US" altLang="en-US">
                <a:solidFill>
                  <a:schemeClr val="folHlink"/>
                </a:solidFill>
              </a:rPr>
              <a:t>All are American inventions</a:t>
            </a:r>
          </a:p>
        </p:txBody>
      </p:sp>
    </p:spTree>
    <p:extLst>
      <p:ext uri="{BB962C8B-B14F-4D97-AF65-F5344CB8AC3E}">
        <p14:creationId xmlns:p14="http://schemas.microsoft.com/office/powerpoint/2010/main" val="41189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Railway Age Begins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Steam-Driven Locomotives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1804, Richard Trevithick builds first steam-driven locomotive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1825, George Stephenson builds worlds first railroad line.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5257800" cy="617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Water Transportation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Robert Fulton builds first steamboat, the Clermont, in 1807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England’s water transport improved by system of canals.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Road Transportation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British roads are improved; companies operate them as toll roads.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shapeways.com/blog/uploads/AP-Clermont-1-metropost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3257550" cy="26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uborail.org/images/sce/National_r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3181350" cy="238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0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dirty="0" smtClean="0"/>
              <a:t>All nations face problems of industrialization, such as air and water pollution, acid rain and crowded cities.</a:t>
            </a:r>
          </a:p>
          <a:p>
            <a:endParaRPr lang="en-US" dirty="0"/>
          </a:p>
        </p:txBody>
      </p:sp>
      <p:pic>
        <p:nvPicPr>
          <p:cNvPr id="2050" name="Picture 2" descr="http://www.china-mike.com/wp-content/uploads/2011/04/china-polluted-chinese-city-sm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8" y="2209800"/>
            <a:ext cx="8141821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Liverpool-Manchester Railroad</a:t>
            </a:r>
          </a:p>
          <a:p>
            <a:r>
              <a:rPr lang="en-US" dirty="0">
                <a:solidFill>
                  <a:schemeClr val="bg1"/>
                </a:solidFill>
              </a:rPr>
              <a:t>Entrepreneurs build railroad from Liverpool to Manchester.</a:t>
            </a:r>
          </a:p>
          <a:p>
            <a:r>
              <a:rPr lang="en-US" dirty="0">
                <a:solidFill>
                  <a:schemeClr val="bg1"/>
                </a:solidFill>
              </a:rPr>
              <a:t>Stephenson’s Rocket acknowledged as the best/fastest locomotive  in 1829 going more than 24 mph.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http://upload.wikimedia.org/wikipedia/commons/3/3f/Stephenson%27s_Rocket_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4524375" cy="31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Railroads Revolutionize Life in Britain</a:t>
            </a:r>
          </a:p>
          <a:p>
            <a:r>
              <a:rPr lang="en-US" dirty="0">
                <a:solidFill>
                  <a:schemeClr val="bg1"/>
                </a:solidFill>
              </a:rPr>
              <a:t>Railroads spur industrial growth, create jobs</a:t>
            </a:r>
          </a:p>
          <a:p>
            <a:r>
              <a:rPr lang="en-US" dirty="0">
                <a:solidFill>
                  <a:schemeClr val="bg1"/>
                </a:solidFill>
              </a:rPr>
              <a:t>Cheaper transportation boosts many industries; people move to cities. </a:t>
            </a:r>
          </a:p>
          <a:p>
            <a:endParaRPr lang="en-US" dirty="0"/>
          </a:p>
        </p:txBody>
      </p:sp>
      <p:pic>
        <p:nvPicPr>
          <p:cNvPr id="3074" name="Picture 2" descr="http://upload.wikimedia.org/wikipedia/commons/c/c8/Dore_Lon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97" y="2971800"/>
            <a:ext cx="423583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 the revolution in agriculture necessary to the Industrial Revolution? Explain using  evidence from the textbook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12500" r="37784" b="30493"/>
          <a:stretch/>
        </p:blipFill>
        <p:spPr bwMode="auto">
          <a:xfrm>
            <a:off x="1219200" y="228600"/>
            <a:ext cx="687167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6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3" t="31060" r="25710" b="24811"/>
          <a:stretch/>
        </p:blipFill>
        <p:spPr bwMode="auto">
          <a:xfrm>
            <a:off x="228600" y="152400"/>
            <a:ext cx="850332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Strong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</a:t>
            </a:r>
            <a:r>
              <a:rPr lang="en-US" dirty="0" smtClean="0"/>
              <a:t> statements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pages 12-13 of the toolkit.</a:t>
            </a:r>
          </a:p>
          <a:p>
            <a:r>
              <a:rPr lang="en-US" dirty="0" smtClean="0"/>
              <a:t>Cross off all of “thesis” and change them to claim. </a:t>
            </a:r>
          </a:p>
          <a:p>
            <a:r>
              <a:rPr lang="en-US" dirty="0" smtClean="0"/>
              <a:t>There will be 28 changes. </a:t>
            </a:r>
          </a:p>
          <a:p>
            <a:r>
              <a:rPr lang="en-US" dirty="0" smtClean="0"/>
              <a:t>Highlight the 4 ways you can tell a strong claim statement from a weak one. </a:t>
            </a:r>
          </a:p>
          <a:p>
            <a:endParaRPr lang="en-US" dirty="0"/>
          </a:p>
          <a:p>
            <a:r>
              <a:rPr lang="en-US" dirty="0" smtClean="0"/>
              <a:t>Take a look at your claim statement from WP1.</a:t>
            </a:r>
          </a:p>
          <a:p>
            <a:r>
              <a:rPr lang="en-US" dirty="0" smtClean="0"/>
              <a:t>Is it strong or weak? </a:t>
            </a:r>
          </a:p>
          <a:p>
            <a:r>
              <a:rPr lang="en-US" dirty="0" smtClean="0"/>
              <a:t>How could you make it even stronger?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r>
              <a:rPr lang="en-US" dirty="0" smtClean="0"/>
              <a:t>Today’s global society depends on transportation and communication that can be traced back to the Industrial Revolution. </a:t>
            </a:r>
            <a:endParaRPr lang="en-US" dirty="0"/>
          </a:p>
        </p:txBody>
      </p:sp>
      <p:pic>
        <p:nvPicPr>
          <p:cNvPr id="3074" name="Picture 2" descr="http://upload.wikimedia.org/wikipedia/commons/1/19/WCML_freight_t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77054"/>
            <a:ext cx="3124200" cy="236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treehugger.com/assets/images/2011/10/20100726-container-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27415"/>
            <a:ext cx="3418609" cy="23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arineinsight.com/wp-content/uploads/2010/11/ships-clipper-sh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7" y="4651711"/>
            <a:ext cx="2130425" cy="18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rationalwalk.com/wp-content/uploads/2010/09/OldFreigh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5" y="1863040"/>
            <a:ext cx="3294207" cy="21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Industrialized nations such as the US and  those in western Europe continue to use low-wage labor from less-industrialized nations. </a:t>
            </a:r>
            <a:endParaRPr lang="en-US" dirty="0"/>
          </a:p>
        </p:txBody>
      </p:sp>
      <p:pic>
        <p:nvPicPr>
          <p:cNvPr id="4100" name="Picture 4" descr="http://static2.businessinsider.com/image/4edfb66becad047374000021/what-apple-can-learn-from-how-nike-dealt-with-its-chinese-labor-scand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403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reenplanetethics.com/wordpress/wp-content/uploads/2010/09/child-labour-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61231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Socialism and Communism have increasingly given way to capitalism, causing major global upheavals in places such as Russia and eastern Europe. </a:t>
            </a:r>
            <a:endParaRPr lang="en-US" dirty="0"/>
          </a:p>
        </p:txBody>
      </p:sp>
      <p:pic>
        <p:nvPicPr>
          <p:cNvPr id="5122" name="Picture 2" descr="http://politicalideasunbsj.files.wordpress.com/2011/11/china-embraces-capitalism-cloward-piven-look-it-up-read-it-a-political-poster-12816969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"/>
          <a:stretch/>
        </p:blipFill>
        <p:spPr bwMode="auto">
          <a:xfrm>
            <a:off x="2708564" y="2209800"/>
            <a:ext cx="4124325" cy="43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Tensions continue between the industrialized nations of Europe and North America and less developed nations such as those in Africa and South America. </a:t>
            </a:r>
            <a:endParaRPr lang="en-US" dirty="0"/>
          </a:p>
        </p:txBody>
      </p:sp>
      <p:pic>
        <p:nvPicPr>
          <p:cNvPr id="6146" name="Picture 2" descr="http://filmlinc.com/page/-/uploads/films/Captain%20Phillips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457950" cy="404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"/>
            <a:ext cx="8229600" cy="1143000"/>
          </a:xfrm>
        </p:spPr>
        <p:txBody>
          <a:bodyPr/>
          <a:lstStyle/>
          <a:p>
            <a:r>
              <a:rPr lang="en-US" dirty="0" smtClean="0"/>
              <a:t>What are fair working conditions?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158240"/>
            <a:ext cx="3124200" cy="5471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do you see in this image? </a:t>
            </a:r>
          </a:p>
          <a:p>
            <a:r>
              <a:rPr lang="en-US" dirty="0" smtClean="0"/>
              <a:t>Would you attempt to change your working conditions in the factory? </a:t>
            </a:r>
          </a:p>
          <a:p>
            <a:r>
              <a:rPr lang="en-US" dirty="0" smtClean="0"/>
              <a:t>Would you join a union, go to school or run away?</a:t>
            </a:r>
            <a:endParaRPr lang="en-US" dirty="0"/>
          </a:p>
        </p:txBody>
      </p:sp>
      <p:pic>
        <p:nvPicPr>
          <p:cNvPr id="7170" name="Picture 2" descr="http://urbanap09-10.wikispaces.com/file/view/ChildLabor.png/122188189/ChildLab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8240"/>
            <a:ext cx="5181600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1231</Words>
  <Application>Microsoft Office PowerPoint</Application>
  <PresentationFormat>On-screen Show (4:3)</PresentationFormat>
  <Paragraphs>223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Good Afternoon </vt:lpstr>
      <vt:lpstr>Discuss at your table</vt:lpstr>
      <vt:lpstr>Why study the Industrial Revolution?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fair working conditions? </vt:lpstr>
      <vt:lpstr>The Beginnings of Industrialization </vt:lpstr>
      <vt:lpstr>Industrial Revolution Begins in Britain</vt:lpstr>
      <vt:lpstr>PowerPoint Presentation</vt:lpstr>
      <vt:lpstr>PowerPoint Presentation</vt:lpstr>
      <vt:lpstr>Why does the Industrialization Revolution Began in England?</vt:lpstr>
      <vt:lpstr>Inventions Spur Industrialization </vt:lpstr>
      <vt:lpstr>PowerPoint Presentation</vt:lpstr>
      <vt:lpstr>PowerPoint Presentation</vt:lpstr>
      <vt:lpstr>Improvements in Transportation </vt:lpstr>
      <vt:lpstr>Good Afternoon </vt:lpstr>
      <vt:lpstr>Match the definition to the term</vt:lpstr>
      <vt:lpstr>6. Which is not a reason that the Industrial Revolution began in Britain? </vt:lpstr>
      <vt:lpstr>7. What system in Britain contributed to the country’s industrialization? </vt:lpstr>
      <vt:lpstr>8. The first industry to transform is the ______________.</vt:lpstr>
      <vt:lpstr>9. Which of the following is not an early invention?</vt:lpstr>
      <vt:lpstr>10. This American invented the Cotton Gin?</vt:lpstr>
      <vt:lpstr>11. The introduction of this invention made travel easier?</vt:lpstr>
      <vt:lpstr>12. This inventor’s steamboat, the Clermont, ferried passengers along the Hudson River?</vt:lpstr>
      <vt:lpstr>13. Which of the following is an American invention?</vt:lpstr>
      <vt:lpstr>Match the definition to the term</vt:lpstr>
      <vt:lpstr>6. Which is not a reason that the Industrial Revolution began in Britain? </vt:lpstr>
      <vt:lpstr>7. What system in Britain contributed to the country’s industrialization? </vt:lpstr>
      <vt:lpstr>8. The first industry to transform is the ______________.</vt:lpstr>
      <vt:lpstr>9. Which of the following is not an early invention?</vt:lpstr>
      <vt:lpstr>10. This American invented the Cotton Gin?</vt:lpstr>
      <vt:lpstr>11. The introduction of this invention made travel easier?</vt:lpstr>
      <vt:lpstr>12. This inventor’s steamboat, the Clermont, ferried passengers along the Hudson River?</vt:lpstr>
      <vt:lpstr>13. Which of the following is an American invention?</vt:lpstr>
      <vt:lpstr>The Railway Age Begins </vt:lpstr>
      <vt:lpstr>PowerPoint Presentation</vt:lpstr>
      <vt:lpstr>PowerPoint Presentation</vt:lpstr>
      <vt:lpstr>PowerPoint Presentation</vt:lpstr>
      <vt:lpstr>Writing Prompt 1</vt:lpstr>
      <vt:lpstr>PowerPoint Presentation</vt:lpstr>
      <vt:lpstr>PowerPoint Presentation</vt:lpstr>
      <vt:lpstr>Developing Strong CLAIM statements </vt:lpstr>
    </vt:vector>
  </TitlesOfParts>
  <Company>Chico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Afternoon</dc:title>
  <dc:creator>Beth Burton</dc:creator>
  <cp:lastModifiedBy>Beth Burton</cp:lastModifiedBy>
  <cp:revision>18</cp:revision>
  <dcterms:created xsi:type="dcterms:W3CDTF">2013-10-12T16:56:37Z</dcterms:created>
  <dcterms:modified xsi:type="dcterms:W3CDTF">2013-10-15T21:13:01Z</dcterms:modified>
</cp:coreProperties>
</file>