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00EBD0-02F8-4D6B-9449-F1EB2D1A3110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9535E6-3439-4741-B497-B4669DFBCE13}">
      <dgm:prSet phldrT="[Text]"/>
      <dgm:spPr/>
      <dgm:t>
        <a:bodyPr/>
        <a:lstStyle/>
        <a:p>
          <a:r>
            <a:rPr lang="en-US" dirty="0" smtClean="0"/>
            <a:t>Nation-State </a:t>
          </a:r>
          <a:endParaRPr lang="en-US" dirty="0"/>
        </a:p>
      </dgm:t>
    </dgm:pt>
    <dgm:pt modelId="{0551E07C-C7AD-4FE1-95F6-0836B31BC01F}" type="parTrans" cxnId="{0C8CEFE1-582B-4994-A2E3-0A4B6D961486}">
      <dgm:prSet/>
      <dgm:spPr/>
      <dgm:t>
        <a:bodyPr/>
        <a:lstStyle/>
        <a:p>
          <a:endParaRPr lang="en-US"/>
        </a:p>
      </dgm:t>
    </dgm:pt>
    <dgm:pt modelId="{CDBF35A0-B034-4E02-8DDF-A51D2917B37A}" type="sibTrans" cxnId="{0C8CEFE1-582B-4994-A2E3-0A4B6D961486}">
      <dgm:prSet/>
      <dgm:spPr/>
      <dgm:t>
        <a:bodyPr/>
        <a:lstStyle/>
        <a:p>
          <a:endParaRPr lang="en-US"/>
        </a:p>
      </dgm:t>
    </dgm:pt>
    <dgm:pt modelId="{746A8ECA-C4AB-4768-B896-7D29DC6454B8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History </a:t>
          </a:r>
        </a:p>
        <a:p>
          <a:r>
            <a:rPr lang="en-US" sz="2000" dirty="0" smtClean="0">
              <a:solidFill>
                <a:schemeClr val="tx1"/>
              </a:solidFill>
            </a:rPr>
            <a:t>A common past; common experiences </a:t>
          </a:r>
          <a:endParaRPr lang="en-US" sz="2000" dirty="0">
            <a:solidFill>
              <a:schemeClr val="tx1"/>
            </a:solidFill>
          </a:endParaRPr>
        </a:p>
      </dgm:t>
    </dgm:pt>
    <dgm:pt modelId="{6240254F-6887-44BD-BC62-AD2252C165C2}" type="parTrans" cxnId="{429AF1F5-B47D-4A6F-9063-3336C6EF7B9C}">
      <dgm:prSet/>
      <dgm:spPr/>
      <dgm:t>
        <a:bodyPr/>
        <a:lstStyle/>
        <a:p>
          <a:endParaRPr lang="en-US"/>
        </a:p>
      </dgm:t>
    </dgm:pt>
    <dgm:pt modelId="{BC38D3EF-C90D-4AA5-B571-28BB3CE63F3A}" type="sibTrans" cxnId="{429AF1F5-B47D-4A6F-9063-3336C6EF7B9C}">
      <dgm:prSet/>
      <dgm:spPr/>
      <dgm:t>
        <a:bodyPr/>
        <a:lstStyle/>
        <a:p>
          <a:endParaRPr lang="en-US"/>
        </a:p>
      </dgm:t>
    </dgm:pt>
    <dgm:pt modelId="{36C2BA00-BE72-499D-9059-7C808862E1FF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800" dirty="0" smtClean="0"/>
            <a:t>Language </a:t>
          </a:r>
        </a:p>
        <a:p>
          <a:r>
            <a:rPr lang="en-US" sz="1800" dirty="0" smtClean="0"/>
            <a:t>different dialects of one language; one dialect becomes “national language</a:t>
          </a:r>
          <a:r>
            <a:rPr lang="en-US" sz="1100" dirty="0" smtClean="0"/>
            <a:t>”</a:t>
          </a:r>
          <a:endParaRPr lang="en-US" sz="1100" dirty="0"/>
        </a:p>
      </dgm:t>
    </dgm:pt>
    <dgm:pt modelId="{5C92E7EA-935B-4D0C-BCCE-AE80CBBD423B}" type="parTrans" cxnId="{2F1E2A7A-474C-4BF3-854C-78864C543EEC}">
      <dgm:prSet/>
      <dgm:spPr/>
      <dgm:t>
        <a:bodyPr/>
        <a:lstStyle/>
        <a:p>
          <a:endParaRPr lang="en-US"/>
        </a:p>
      </dgm:t>
    </dgm:pt>
    <dgm:pt modelId="{D2AFE554-A880-4970-BFD1-F2E5DE50344A}" type="sibTrans" cxnId="{2F1E2A7A-474C-4BF3-854C-78864C543EEC}">
      <dgm:prSet/>
      <dgm:spPr/>
      <dgm:t>
        <a:bodyPr/>
        <a:lstStyle/>
        <a:p>
          <a:endParaRPr lang="en-US"/>
        </a:p>
      </dgm:t>
    </dgm:pt>
    <dgm:pt modelId="{D1004150-E541-4496-8840-90FE01A219D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 smtClean="0"/>
            <a:t>Territory </a:t>
          </a:r>
        </a:p>
        <a:p>
          <a:r>
            <a:rPr lang="en-US" sz="1800" dirty="0" smtClean="0"/>
            <a:t>a certain territory that belongs to the ethnic group; its “land”</a:t>
          </a:r>
          <a:endParaRPr lang="en-US" sz="1800" dirty="0"/>
        </a:p>
      </dgm:t>
    </dgm:pt>
    <dgm:pt modelId="{6E051801-E340-451B-9242-37A8A483F2F0}" type="parTrans" cxnId="{7A2CB83C-12A4-4D78-AC56-8D7360AA3355}">
      <dgm:prSet/>
      <dgm:spPr/>
      <dgm:t>
        <a:bodyPr/>
        <a:lstStyle/>
        <a:p>
          <a:endParaRPr lang="en-US"/>
        </a:p>
      </dgm:t>
    </dgm:pt>
    <dgm:pt modelId="{992728F6-5AA9-496C-A7EF-6916F1D55876}" type="sibTrans" cxnId="{7A2CB83C-12A4-4D78-AC56-8D7360AA3355}">
      <dgm:prSet/>
      <dgm:spPr/>
      <dgm:t>
        <a:bodyPr/>
        <a:lstStyle/>
        <a:p>
          <a:endParaRPr lang="en-US"/>
        </a:p>
      </dgm:t>
    </dgm:pt>
    <dgm:pt modelId="{060CC08C-6955-461C-9915-33172246054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Nationality </a:t>
          </a:r>
        </a:p>
        <a:p>
          <a:r>
            <a:rPr lang="en-US" sz="1800" dirty="0" smtClean="0">
              <a:solidFill>
                <a:schemeClr val="tx1"/>
              </a:solidFill>
            </a:rPr>
            <a:t>belief in common ethnic ancestry that may or may not be true </a:t>
          </a:r>
          <a:endParaRPr lang="en-US" sz="1800" dirty="0">
            <a:solidFill>
              <a:schemeClr val="tx1"/>
            </a:solidFill>
          </a:endParaRPr>
        </a:p>
      </dgm:t>
    </dgm:pt>
    <dgm:pt modelId="{1684D234-22ED-40B9-B92C-9A2D388DAF24}" type="parTrans" cxnId="{C94A6BBE-DC74-45DB-B5E6-7F39085BC206}">
      <dgm:prSet/>
      <dgm:spPr/>
      <dgm:t>
        <a:bodyPr/>
        <a:lstStyle/>
        <a:p>
          <a:endParaRPr lang="en-US"/>
        </a:p>
      </dgm:t>
    </dgm:pt>
    <dgm:pt modelId="{1247A579-33E0-4478-926A-A13ACA559122}" type="sibTrans" cxnId="{C94A6BBE-DC74-45DB-B5E6-7F39085BC206}">
      <dgm:prSet/>
      <dgm:spPr/>
      <dgm:t>
        <a:bodyPr/>
        <a:lstStyle/>
        <a:p>
          <a:endParaRPr lang="en-US"/>
        </a:p>
      </dgm:t>
    </dgm:pt>
    <dgm:pt modelId="{F91FF9A1-477B-4CFE-B2FC-9125FC32C3DB}">
      <dgm:prSet phldrT="[Text]" phldr="1"/>
      <dgm:spPr/>
      <dgm:t>
        <a:bodyPr/>
        <a:lstStyle/>
        <a:p>
          <a:endParaRPr lang="en-US"/>
        </a:p>
      </dgm:t>
    </dgm:pt>
    <dgm:pt modelId="{111A7FA9-5E4C-4479-B325-284E6CC5FE96}" type="parTrans" cxnId="{C762DA6E-5DBC-4B56-AEF8-462397139F57}">
      <dgm:prSet/>
      <dgm:spPr/>
      <dgm:t>
        <a:bodyPr/>
        <a:lstStyle/>
        <a:p>
          <a:endParaRPr lang="en-US"/>
        </a:p>
      </dgm:t>
    </dgm:pt>
    <dgm:pt modelId="{9D99A009-1BD4-4E5C-AC36-5294FFD5D049}" type="sibTrans" cxnId="{C762DA6E-5DBC-4B56-AEF8-462397139F57}">
      <dgm:prSet/>
      <dgm:spPr/>
      <dgm:t>
        <a:bodyPr/>
        <a:lstStyle/>
        <a:p>
          <a:endParaRPr lang="en-US"/>
        </a:p>
      </dgm:t>
    </dgm:pt>
    <dgm:pt modelId="{99BB3449-C61C-4B4B-81AF-B984744CB0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Religion </a:t>
          </a:r>
        </a:p>
        <a:p>
          <a:r>
            <a:rPr lang="en-US" sz="1800" dirty="0" smtClean="0">
              <a:solidFill>
                <a:schemeClr val="tx1"/>
              </a:solidFill>
            </a:rPr>
            <a:t>a religion shared by all or most of the people </a:t>
          </a:r>
          <a:endParaRPr lang="en-US" sz="1800" dirty="0">
            <a:solidFill>
              <a:schemeClr val="tx1"/>
            </a:solidFill>
          </a:endParaRPr>
        </a:p>
      </dgm:t>
    </dgm:pt>
    <dgm:pt modelId="{C0A0EF5C-6836-430B-8C65-00CB940192A6}" type="parTrans" cxnId="{F33B4C4B-69F7-482B-9FCE-943D0B750EBA}">
      <dgm:prSet/>
      <dgm:spPr/>
      <dgm:t>
        <a:bodyPr/>
        <a:lstStyle/>
        <a:p>
          <a:endParaRPr lang="en-US"/>
        </a:p>
      </dgm:t>
    </dgm:pt>
    <dgm:pt modelId="{E11B12D3-D62D-40A2-8B00-30B71BA30010}" type="sibTrans" cxnId="{F33B4C4B-69F7-482B-9FCE-943D0B750EBA}">
      <dgm:prSet/>
      <dgm:spPr/>
      <dgm:t>
        <a:bodyPr/>
        <a:lstStyle/>
        <a:p>
          <a:endParaRPr lang="en-US"/>
        </a:p>
      </dgm:t>
    </dgm:pt>
    <dgm:pt modelId="{A5582402-2DDA-4BD9-B0D9-E2BC412AC2EE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Culture </a:t>
          </a:r>
        </a:p>
        <a:p>
          <a:r>
            <a:rPr lang="en-US" sz="1800" dirty="0" smtClean="0">
              <a:solidFill>
                <a:schemeClr val="tx1"/>
              </a:solidFill>
            </a:rPr>
            <a:t>a shared way of life (food, dress, behavior, ideals)  </a:t>
          </a:r>
          <a:endParaRPr lang="en-US" sz="1800" dirty="0">
            <a:solidFill>
              <a:schemeClr val="tx1"/>
            </a:solidFill>
          </a:endParaRPr>
        </a:p>
      </dgm:t>
    </dgm:pt>
    <dgm:pt modelId="{248FB8C2-55B7-496B-905F-C01C4F3F31A6}" type="parTrans" cxnId="{88CB44D2-8585-40B5-8747-E4F35A4AF2A7}">
      <dgm:prSet/>
      <dgm:spPr/>
      <dgm:t>
        <a:bodyPr/>
        <a:lstStyle/>
        <a:p>
          <a:endParaRPr lang="en-US"/>
        </a:p>
      </dgm:t>
    </dgm:pt>
    <dgm:pt modelId="{394BF98C-0969-4AC0-8BF3-A2205F7E3397}" type="sibTrans" cxnId="{88CB44D2-8585-40B5-8747-E4F35A4AF2A7}">
      <dgm:prSet/>
      <dgm:spPr/>
      <dgm:t>
        <a:bodyPr/>
        <a:lstStyle/>
        <a:p>
          <a:endParaRPr lang="en-US"/>
        </a:p>
      </dgm:t>
    </dgm:pt>
    <dgm:pt modelId="{FC0AC36D-60D5-4D0D-A54A-611EE4EAECA9}" type="pres">
      <dgm:prSet presAssocID="{3100EBD0-02F8-4D6B-9449-F1EB2D1A311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09F897-45F1-4D1C-9BB0-36D34BED1378}" type="pres">
      <dgm:prSet presAssocID="{5E9535E6-3439-4741-B497-B4669DFBCE13}" presName="centerShape" presStyleLbl="node0" presStyleIdx="0" presStyleCnt="1" custScaleX="172224" custScaleY="61510"/>
      <dgm:spPr/>
      <dgm:t>
        <a:bodyPr/>
        <a:lstStyle/>
        <a:p>
          <a:endParaRPr lang="en-US"/>
        </a:p>
      </dgm:t>
    </dgm:pt>
    <dgm:pt modelId="{1BA7DD8E-DBD1-4B28-9EB8-CA605C7650A9}" type="pres">
      <dgm:prSet presAssocID="{746A8ECA-C4AB-4768-B896-7D29DC6454B8}" presName="node" presStyleLbl="node1" presStyleIdx="0" presStyleCnt="6" custScaleX="201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6A6C-6ED0-47B2-ABD7-646F4E7A8C15}" type="pres">
      <dgm:prSet presAssocID="{746A8ECA-C4AB-4768-B896-7D29DC6454B8}" presName="dummy" presStyleCnt="0"/>
      <dgm:spPr/>
    </dgm:pt>
    <dgm:pt modelId="{D3634709-AB86-4571-B1D2-5CBC331D65ED}" type="pres">
      <dgm:prSet presAssocID="{BC38D3EF-C90D-4AA5-B571-28BB3CE63F3A}" presName="sibTrans" presStyleLbl="sibTrans2D1" presStyleIdx="0" presStyleCnt="6"/>
      <dgm:spPr/>
      <dgm:t>
        <a:bodyPr/>
        <a:lstStyle/>
        <a:p>
          <a:endParaRPr lang="en-US"/>
        </a:p>
      </dgm:t>
    </dgm:pt>
    <dgm:pt modelId="{452100D4-CBFB-4250-AF84-E869113D2254}" type="pres">
      <dgm:prSet presAssocID="{36C2BA00-BE72-499D-9059-7C808862E1FF}" presName="node" presStyleLbl="node1" presStyleIdx="1" presStyleCnt="6" custScaleX="174462" custScaleY="119966" custRadScaleRad="134192" custRadScaleInc="28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797C1-271E-48FB-9AFA-1F088F3CBF50}" type="pres">
      <dgm:prSet presAssocID="{36C2BA00-BE72-499D-9059-7C808862E1FF}" presName="dummy" presStyleCnt="0"/>
      <dgm:spPr/>
    </dgm:pt>
    <dgm:pt modelId="{6A9B94D4-FC6C-4A7E-8C11-8EEBFFAEFA91}" type="pres">
      <dgm:prSet presAssocID="{D2AFE554-A880-4970-BFD1-F2E5DE50344A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05B1CF9-EF7A-4F4D-847A-BEFEE5FD3202}" type="pres">
      <dgm:prSet presAssocID="{D1004150-E541-4496-8840-90FE01A219D0}" presName="node" presStyleLbl="node1" presStyleIdx="2" presStyleCnt="6" custScaleX="199011" custScaleY="109645" custRadScaleRad="129420" custRadScaleInc="-42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27519-3EFE-464C-AA8F-65DC34E4BD22}" type="pres">
      <dgm:prSet presAssocID="{D1004150-E541-4496-8840-90FE01A219D0}" presName="dummy" presStyleCnt="0"/>
      <dgm:spPr/>
    </dgm:pt>
    <dgm:pt modelId="{906C632C-72A7-4BE0-8AF6-8AE0353F7B72}" type="pres">
      <dgm:prSet presAssocID="{992728F6-5AA9-496C-A7EF-6916F1D55876}" presName="sibTrans" presStyleLbl="sibTrans2D1" presStyleIdx="2" presStyleCnt="6"/>
      <dgm:spPr/>
      <dgm:t>
        <a:bodyPr/>
        <a:lstStyle/>
        <a:p>
          <a:endParaRPr lang="en-US"/>
        </a:p>
      </dgm:t>
    </dgm:pt>
    <dgm:pt modelId="{E8B531DB-BC5B-465B-8B7B-1010D83918D9}" type="pres">
      <dgm:prSet presAssocID="{060CC08C-6955-461C-9915-331722460542}" presName="node" presStyleLbl="node1" presStyleIdx="3" presStyleCnt="6" custScaleX="193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971F9-4BA5-4AC4-8269-7E51B6BA246C}" type="pres">
      <dgm:prSet presAssocID="{060CC08C-6955-461C-9915-331722460542}" presName="dummy" presStyleCnt="0"/>
      <dgm:spPr/>
    </dgm:pt>
    <dgm:pt modelId="{091226DF-F733-4A92-8E20-D0C89A84A129}" type="pres">
      <dgm:prSet presAssocID="{1247A579-33E0-4478-926A-A13ACA55912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28C91439-73C1-4582-A34B-1C6F6F50135F}" type="pres">
      <dgm:prSet presAssocID="{99BB3449-C61C-4B4B-81AF-B984744CB094}" presName="node" presStyleLbl="node1" presStyleIdx="4" presStyleCnt="6" custScaleX="195756" custScaleY="99999" custRadScaleRad="124006" custRadScaleInc="609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F04E1-5FD0-4523-B4C7-73FDD25A7B60}" type="pres">
      <dgm:prSet presAssocID="{99BB3449-C61C-4B4B-81AF-B984744CB094}" presName="dummy" presStyleCnt="0"/>
      <dgm:spPr/>
    </dgm:pt>
    <dgm:pt modelId="{6393BF22-1708-4E58-816D-A668C1BAED81}" type="pres">
      <dgm:prSet presAssocID="{E11B12D3-D62D-40A2-8B00-30B71BA3001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0A173325-CAD2-4B29-824F-37A4B32D397C}" type="pres">
      <dgm:prSet presAssocID="{A5582402-2DDA-4BD9-B0D9-E2BC412AC2EE}" presName="node" presStyleLbl="node1" presStyleIdx="5" presStyleCnt="6" custScaleX="199648" custScaleY="109645" custRadScaleRad="123612" custRadScaleInc="-17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A7AE9-B1CF-4BF8-B461-A0651B59F33A}" type="pres">
      <dgm:prSet presAssocID="{A5582402-2DDA-4BD9-B0D9-E2BC412AC2EE}" presName="dummy" presStyleCnt="0"/>
      <dgm:spPr/>
    </dgm:pt>
    <dgm:pt modelId="{ED127F86-D020-4AA5-BBF0-09413DB9BD96}" type="pres">
      <dgm:prSet presAssocID="{394BF98C-0969-4AC0-8BF3-A2205F7E3397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F33B4C4B-69F7-482B-9FCE-943D0B750EBA}" srcId="{5E9535E6-3439-4741-B497-B4669DFBCE13}" destId="{99BB3449-C61C-4B4B-81AF-B984744CB094}" srcOrd="4" destOrd="0" parTransId="{C0A0EF5C-6836-430B-8C65-00CB940192A6}" sibTransId="{E11B12D3-D62D-40A2-8B00-30B71BA30010}"/>
    <dgm:cxn modelId="{D8E587E4-DA63-4C66-AD7C-980028545759}" type="presOf" srcId="{394BF98C-0969-4AC0-8BF3-A2205F7E3397}" destId="{ED127F86-D020-4AA5-BBF0-09413DB9BD96}" srcOrd="0" destOrd="0" presId="urn:microsoft.com/office/officeart/2005/8/layout/radial6"/>
    <dgm:cxn modelId="{C337A4E0-A084-4704-AFAC-9BC00377F019}" type="presOf" srcId="{A5582402-2DDA-4BD9-B0D9-E2BC412AC2EE}" destId="{0A173325-CAD2-4B29-824F-37A4B32D397C}" srcOrd="0" destOrd="0" presId="urn:microsoft.com/office/officeart/2005/8/layout/radial6"/>
    <dgm:cxn modelId="{505B7B1F-1544-4C90-8F39-E33AD1DFB7EE}" type="presOf" srcId="{D2AFE554-A880-4970-BFD1-F2E5DE50344A}" destId="{6A9B94D4-FC6C-4A7E-8C11-8EEBFFAEFA91}" srcOrd="0" destOrd="0" presId="urn:microsoft.com/office/officeart/2005/8/layout/radial6"/>
    <dgm:cxn modelId="{6FF1ADB5-5C29-455B-BD17-DE44D6E30435}" type="presOf" srcId="{746A8ECA-C4AB-4768-B896-7D29DC6454B8}" destId="{1BA7DD8E-DBD1-4B28-9EB8-CA605C7650A9}" srcOrd="0" destOrd="0" presId="urn:microsoft.com/office/officeart/2005/8/layout/radial6"/>
    <dgm:cxn modelId="{A9FF6A11-99BF-4D05-8CF7-16D1DC7F3013}" type="presOf" srcId="{36C2BA00-BE72-499D-9059-7C808862E1FF}" destId="{452100D4-CBFB-4250-AF84-E869113D2254}" srcOrd="0" destOrd="0" presId="urn:microsoft.com/office/officeart/2005/8/layout/radial6"/>
    <dgm:cxn modelId="{C762DA6E-5DBC-4B56-AEF8-462397139F57}" srcId="{3100EBD0-02F8-4D6B-9449-F1EB2D1A3110}" destId="{F91FF9A1-477B-4CFE-B2FC-9125FC32C3DB}" srcOrd="1" destOrd="0" parTransId="{111A7FA9-5E4C-4479-B325-284E6CC5FE96}" sibTransId="{9D99A009-1BD4-4E5C-AC36-5294FFD5D049}"/>
    <dgm:cxn modelId="{A0C7DCD2-B37E-4578-9384-722316DA7791}" type="presOf" srcId="{060CC08C-6955-461C-9915-331722460542}" destId="{E8B531DB-BC5B-465B-8B7B-1010D83918D9}" srcOrd="0" destOrd="0" presId="urn:microsoft.com/office/officeart/2005/8/layout/radial6"/>
    <dgm:cxn modelId="{72BEBD31-F8F9-4EB3-92F0-159E63E85566}" type="presOf" srcId="{E11B12D3-D62D-40A2-8B00-30B71BA30010}" destId="{6393BF22-1708-4E58-816D-A668C1BAED81}" srcOrd="0" destOrd="0" presId="urn:microsoft.com/office/officeart/2005/8/layout/radial6"/>
    <dgm:cxn modelId="{6970E6BC-C021-4685-BB52-6BEB6FF3D90F}" type="presOf" srcId="{5E9535E6-3439-4741-B497-B4669DFBCE13}" destId="{4E09F897-45F1-4D1C-9BB0-36D34BED1378}" srcOrd="0" destOrd="0" presId="urn:microsoft.com/office/officeart/2005/8/layout/radial6"/>
    <dgm:cxn modelId="{CB8BA3DA-99B4-4AC9-8434-431E0D277C38}" type="presOf" srcId="{992728F6-5AA9-496C-A7EF-6916F1D55876}" destId="{906C632C-72A7-4BE0-8AF6-8AE0353F7B72}" srcOrd="0" destOrd="0" presId="urn:microsoft.com/office/officeart/2005/8/layout/radial6"/>
    <dgm:cxn modelId="{8F6AE383-9AAE-4789-A62E-AD2F25B9D5BB}" type="presOf" srcId="{3100EBD0-02F8-4D6B-9449-F1EB2D1A3110}" destId="{FC0AC36D-60D5-4D0D-A54A-611EE4EAECA9}" srcOrd="0" destOrd="0" presId="urn:microsoft.com/office/officeart/2005/8/layout/radial6"/>
    <dgm:cxn modelId="{0C8CEFE1-582B-4994-A2E3-0A4B6D961486}" srcId="{3100EBD0-02F8-4D6B-9449-F1EB2D1A3110}" destId="{5E9535E6-3439-4741-B497-B4669DFBCE13}" srcOrd="0" destOrd="0" parTransId="{0551E07C-C7AD-4FE1-95F6-0836B31BC01F}" sibTransId="{CDBF35A0-B034-4E02-8DDF-A51D2917B37A}"/>
    <dgm:cxn modelId="{C64FF3B0-5B99-485F-B70A-6AB99FC1F428}" type="presOf" srcId="{1247A579-33E0-4478-926A-A13ACA559122}" destId="{091226DF-F733-4A92-8E20-D0C89A84A129}" srcOrd="0" destOrd="0" presId="urn:microsoft.com/office/officeart/2005/8/layout/radial6"/>
    <dgm:cxn modelId="{7A2CB83C-12A4-4D78-AC56-8D7360AA3355}" srcId="{5E9535E6-3439-4741-B497-B4669DFBCE13}" destId="{D1004150-E541-4496-8840-90FE01A219D0}" srcOrd="2" destOrd="0" parTransId="{6E051801-E340-451B-9242-37A8A483F2F0}" sibTransId="{992728F6-5AA9-496C-A7EF-6916F1D55876}"/>
    <dgm:cxn modelId="{C94A6BBE-DC74-45DB-B5E6-7F39085BC206}" srcId="{5E9535E6-3439-4741-B497-B4669DFBCE13}" destId="{060CC08C-6955-461C-9915-331722460542}" srcOrd="3" destOrd="0" parTransId="{1684D234-22ED-40B9-B92C-9A2D388DAF24}" sibTransId="{1247A579-33E0-4478-926A-A13ACA559122}"/>
    <dgm:cxn modelId="{88CB44D2-8585-40B5-8747-E4F35A4AF2A7}" srcId="{5E9535E6-3439-4741-B497-B4669DFBCE13}" destId="{A5582402-2DDA-4BD9-B0D9-E2BC412AC2EE}" srcOrd="5" destOrd="0" parTransId="{248FB8C2-55B7-496B-905F-C01C4F3F31A6}" sibTransId="{394BF98C-0969-4AC0-8BF3-A2205F7E3397}"/>
    <dgm:cxn modelId="{2F1E2A7A-474C-4BF3-854C-78864C543EEC}" srcId="{5E9535E6-3439-4741-B497-B4669DFBCE13}" destId="{36C2BA00-BE72-499D-9059-7C808862E1FF}" srcOrd="1" destOrd="0" parTransId="{5C92E7EA-935B-4D0C-BCCE-AE80CBBD423B}" sibTransId="{D2AFE554-A880-4970-BFD1-F2E5DE50344A}"/>
    <dgm:cxn modelId="{429AF1F5-B47D-4A6F-9063-3336C6EF7B9C}" srcId="{5E9535E6-3439-4741-B497-B4669DFBCE13}" destId="{746A8ECA-C4AB-4768-B896-7D29DC6454B8}" srcOrd="0" destOrd="0" parTransId="{6240254F-6887-44BD-BC62-AD2252C165C2}" sibTransId="{BC38D3EF-C90D-4AA5-B571-28BB3CE63F3A}"/>
    <dgm:cxn modelId="{E0F202F3-357F-496E-BFE4-782A3E085408}" type="presOf" srcId="{BC38D3EF-C90D-4AA5-B571-28BB3CE63F3A}" destId="{D3634709-AB86-4571-B1D2-5CBC331D65ED}" srcOrd="0" destOrd="0" presId="urn:microsoft.com/office/officeart/2005/8/layout/radial6"/>
    <dgm:cxn modelId="{CE3A5575-B08A-45A0-905B-00ABB3322051}" type="presOf" srcId="{99BB3449-C61C-4B4B-81AF-B984744CB094}" destId="{28C91439-73C1-4582-A34B-1C6F6F50135F}" srcOrd="0" destOrd="0" presId="urn:microsoft.com/office/officeart/2005/8/layout/radial6"/>
    <dgm:cxn modelId="{59971BB3-DBA7-4CC2-B848-DACD559C9CAB}" type="presOf" srcId="{D1004150-E541-4496-8840-90FE01A219D0}" destId="{205B1CF9-EF7A-4F4D-847A-BEFEE5FD3202}" srcOrd="0" destOrd="0" presId="urn:microsoft.com/office/officeart/2005/8/layout/radial6"/>
    <dgm:cxn modelId="{3DB77FA2-5251-4887-8300-E1CBC2C8576D}" type="presParOf" srcId="{FC0AC36D-60D5-4D0D-A54A-611EE4EAECA9}" destId="{4E09F897-45F1-4D1C-9BB0-36D34BED1378}" srcOrd="0" destOrd="0" presId="urn:microsoft.com/office/officeart/2005/8/layout/radial6"/>
    <dgm:cxn modelId="{51C79D01-0559-4C49-83BF-E540939F9F61}" type="presParOf" srcId="{FC0AC36D-60D5-4D0D-A54A-611EE4EAECA9}" destId="{1BA7DD8E-DBD1-4B28-9EB8-CA605C7650A9}" srcOrd="1" destOrd="0" presId="urn:microsoft.com/office/officeart/2005/8/layout/radial6"/>
    <dgm:cxn modelId="{9EDD6026-1DBF-487F-9D7D-1D54D09D0DBE}" type="presParOf" srcId="{FC0AC36D-60D5-4D0D-A54A-611EE4EAECA9}" destId="{0DC56A6C-6ED0-47B2-ABD7-646F4E7A8C15}" srcOrd="2" destOrd="0" presId="urn:microsoft.com/office/officeart/2005/8/layout/radial6"/>
    <dgm:cxn modelId="{679A5C57-0F48-4176-A5AB-BCF39719964A}" type="presParOf" srcId="{FC0AC36D-60D5-4D0D-A54A-611EE4EAECA9}" destId="{D3634709-AB86-4571-B1D2-5CBC331D65ED}" srcOrd="3" destOrd="0" presId="urn:microsoft.com/office/officeart/2005/8/layout/radial6"/>
    <dgm:cxn modelId="{0232D4C3-2608-49DC-83E8-3B78B7ED1BF9}" type="presParOf" srcId="{FC0AC36D-60D5-4D0D-A54A-611EE4EAECA9}" destId="{452100D4-CBFB-4250-AF84-E869113D2254}" srcOrd="4" destOrd="0" presId="urn:microsoft.com/office/officeart/2005/8/layout/radial6"/>
    <dgm:cxn modelId="{FC11A710-DA92-465A-B16F-3D05B833FB08}" type="presParOf" srcId="{FC0AC36D-60D5-4D0D-A54A-611EE4EAECA9}" destId="{776797C1-271E-48FB-9AFA-1F088F3CBF50}" srcOrd="5" destOrd="0" presId="urn:microsoft.com/office/officeart/2005/8/layout/radial6"/>
    <dgm:cxn modelId="{BCD2D40E-21E3-4E79-93B0-6DFC4A907E72}" type="presParOf" srcId="{FC0AC36D-60D5-4D0D-A54A-611EE4EAECA9}" destId="{6A9B94D4-FC6C-4A7E-8C11-8EEBFFAEFA91}" srcOrd="6" destOrd="0" presId="urn:microsoft.com/office/officeart/2005/8/layout/radial6"/>
    <dgm:cxn modelId="{AA58B522-A706-456B-8DB5-73EB1005911A}" type="presParOf" srcId="{FC0AC36D-60D5-4D0D-A54A-611EE4EAECA9}" destId="{205B1CF9-EF7A-4F4D-847A-BEFEE5FD3202}" srcOrd="7" destOrd="0" presId="urn:microsoft.com/office/officeart/2005/8/layout/radial6"/>
    <dgm:cxn modelId="{914A5AE0-F80F-4659-9C5E-7BEC1F09DB20}" type="presParOf" srcId="{FC0AC36D-60D5-4D0D-A54A-611EE4EAECA9}" destId="{A0627519-3EFE-464C-AA8F-65DC34E4BD22}" srcOrd="8" destOrd="0" presId="urn:microsoft.com/office/officeart/2005/8/layout/radial6"/>
    <dgm:cxn modelId="{B1C084FE-6E67-4554-9969-C9FBE7EEE979}" type="presParOf" srcId="{FC0AC36D-60D5-4D0D-A54A-611EE4EAECA9}" destId="{906C632C-72A7-4BE0-8AF6-8AE0353F7B72}" srcOrd="9" destOrd="0" presId="urn:microsoft.com/office/officeart/2005/8/layout/radial6"/>
    <dgm:cxn modelId="{F2C706A1-7FCA-47BF-94ED-B906F5150C68}" type="presParOf" srcId="{FC0AC36D-60D5-4D0D-A54A-611EE4EAECA9}" destId="{E8B531DB-BC5B-465B-8B7B-1010D83918D9}" srcOrd="10" destOrd="0" presId="urn:microsoft.com/office/officeart/2005/8/layout/radial6"/>
    <dgm:cxn modelId="{A1EE4A5A-B746-4BB1-9B84-669232EF6B84}" type="presParOf" srcId="{FC0AC36D-60D5-4D0D-A54A-611EE4EAECA9}" destId="{750971F9-4BA5-4AC4-8269-7E51B6BA246C}" srcOrd="11" destOrd="0" presId="urn:microsoft.com/office/officeart/2005/8/layout/radial6"/>
    <dgm:cxn modelId="{0000C3BE-BD31-4556-930E-483B11CCCEF8}" type="presParOf" srcId="{FC0AC36D-60D5-4D0D-A54A-611EE4EAECA9}" destId="{091226DF-F733-4A92-8E20-D0C89A84A129}" srcOrd="12" destOrd="0" presId="urn:microsoft.com/office/officeart/2005/8/layout/radial6"/>
    <dgm:cxn modelId="{8AE79308-5DCD-44EB-A6BA-7D921072C16B}" type="presParOf" srcId="{FC0AC36D-60D5-4D0D-A54A-611EE4EAECA9}" destId="{28C91439-73C1-4582-A34B-1C6F6F50135F}" srcOrd="13" destOrd="0" presId="urn:microsoft.com/office/officeart/2005/8/layout/radial6"/>
    <dgm:cxn modelId="{1C318384-8C81-45FF-A62B-93438E3DBFFD}" type="presParOf" srcId="{FC0AC36D-60D5-4D0D-A54A-611EE4EAECA9}" destId="{3A5F04E1-5FD0-4523-B4C7-73FDD25A7B60}" srcOrd="14" destOrd="0" presId="urn:microsoft.com/office/officeart/2005/8/layout/radial6"/>
    <dgm:cxn modelId="{ED66D99F-7C65-43FF-81A8-A5D49BD1C35B}" type="presParOf" srcId="{FC0AC36D-60D5-4D0D-A54A-611EE4EAECA9}" destId="{6393BF22-1708-4E58-816D-A668C1BAED81}" srcOrd="15" destOrd="0" presId="urn:microsoft.com/office/officeart/2005/8/layout/radial6"/>
    <dgm:cxn modelId="{C0794939-FF2A-4BE7-B61F-B0E9A9A8E36C}" type="presParOf" srcId="{FC0AC36D-60D5-4D0D-A54A-611EE4EAECA9}" destId="{0A173325-CAD2-4B29-824F-37A4B32D397C}" srcOrd="16" destOrd="0" presId="urn:microsoft.com/office/officeart/2005/8/layout/radial6"/>
    <dgm:cxn modelId="{2A0A3A7B-63A2-4C5F-BA91-9358296A37EC}" type="presParOf" srcId="{FC0AC36D-60D5-4D0D-A54A-611EE4EAECA9}" destId="{94BA7AE9-B1CF-4BF8-B461-A0651B59F33A}" srcOrd="17" destOrd="0" presId="urn:microsoft.com/office/officeart/2005/8/layout/radial6"/>
    <dgm:cxn modelId="{F728CB04-1B58-448F-9D4C-56B7247CB088}" type="presParOf" srcId="{FC0AC36D-60D5-4D0D-A54A-611EE4EAECA9}" destId="{ED127F86-D020-4AA5-BBF0-09413DB9BD9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27F86-D020-4AA5-BBF0-09413DB9BD96}">
      <dsp:nvSpPr>
        <dsp:cNvPr id="0" name=""/>
        <dsp:cNvSpPr/>
      </dsp:nvSpPr>
      <dsp:spPr>
        <a:xfrm>
          <a:off x="1458706" y="632587"/>
          <a:ext cx="4860499" cy="4860499"/>
        </a:xfrm>
        <a:prstGeom prst="blockArc">
          <a:avLst>
            <a:gd name="adj1" fmla="val 12675866"/>
            <a:gd name="adj2" fmla="val 1707453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3BF22-1708-4E58-816D-A668C1BAED81}">
      <dsp:nvSpPr>
        <dsp:cNvPr id="0" name=""/>
        <dsp:cNvSpPr/>
      </dsp:nvSpPr>
      <dsp:spPr>
        <a:xfrm>
          <a:off x="1434346" y="671843"/>
          <a:ext cx="4860499" cy="4860499"/>
        </a:xfrm>
        <a:prstGeom prst="blockArc">
          <a:avLst>
            <a:gd name="adj1" fmla="val 9404749"/>
            <a:gd name="adj2" fmla="val 12742733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226DF-F733-4A92-8E20-D0C89A84A129}">
      <dsp:nvSpPr>
        <dsp:cNvPr id="0" name=""/>
        <dsp:cNvSpPr/>
      </dsp:nvSpPr>
      <dsp:spPr>
        <a:xfrm>
          <a:off x="1477923" y="780565"/>
          <a:ext cx="4860499" cy="4860499"/>
        </a:xfrm>
        <a:prstGeom prst="blockArc">
          <a:avLst>
            <a:gd name="adj1" fmla="val 4554175"/>
            <a:gd name="adj2" fmla="val 9574287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C632C-72A7-4BE0-8AF6-8AE0353F7B72}">
      <dsp:nvSpPr>
        <dsp:cNvPr id="0" name=""/>
        <dsp:cNvSpPr/>
      </dsp:nvSpPr>
      <dsp:spPr>
        <a:xfrm>
          <a:off x="2770247" y="818816"/>
          <a:ext cx="4860499" cy="4860499"/>
        </a:xfrm>
        <a:prstGeom prst="blockArc">
          <a:avLst>
            <a:gd name="adj1" fmla="val 1524925"/>
            <a:gd name="adj2" fmla="val 6449272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B94D4-FC6C-4A7E-8C11-8EEBFFAEFA91}">
      <dsp:nvSpPr>
        <dsp:cNvPr id="0" name=""/>
        <dsp:cNvSpPr/>
      </dsp:nvSpPr>
      <dsp:spPr>
        <a:xfrm>
          <a:off x="2901142" y="579772"/>
          <a:ext cx="4860499" cy="4860499"/>
        </a:xfrm>
        <a:prstGeom prst="blockArc">
          <a:avLst>
            <a:gd name="adj1" fmla="val 19812884"/>
            <a:gd name="adj2" fmla="val 1919580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34709-AB86-4571-B1D2-5CBC331D65ED}">
      <dsp:nvSpPr>
        <dsp:cNvPr id="0" name=""/>
        <dsp:cNvSpPr/>
      </dsp:nvSpPr>
      <dsp:spPr>
        <a:xfrm>
          <a:off x="2889023" y="558341"/>
          <a:ext cx="4860499" cy="4860499"/>
        </a:xfrm>
        <a:prstGeom prst="blockArc">
          <a:avLst>
            <a:gd name="adj1" fmla="val 14968894"/>
            <a:gd name="adj2" fmla="val 19848517"/>
            <a:gd name="adj3" fmla="val 45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9F897-45F1-4D1C-9BB0-36D34BED1378}">
      <dsp:nvSpPr>
        <dsp:cNvPr id="0" name=""/>
        <dsp:cNvSpPr/>
      </dsp:nvSpPr>
      <dsp:spPr>
        <a:xfrm>
          <a:off x="2608754" y="2468566"/>
          <a:ext cx="3755916" cy="1341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Nation-State </a:t>
          </a:r>
          <a:endParaRPr lang="en-US" sz="3900" kern="1200" dirty="0"/>
        </a:p>
      </dsp:txBody>
      <dsp:txXfrm>
        <a:off x="3158795" y="2665014"/>
        <a:ext cx="2655834" cy="948533"/>
      </dsp:txXfrm>
    </dsp:sp>
    <dsp:sp modelId="{1BA7DD8E-DBD1-4B28-9EB8-CA605C7650A9}">
      <dsp:nvSpPr>
        <dsp:cNvPr id="0" name=""/>
        <dsp:cNvSpPr/>
      </dsp:nvSpPr>
      <dsp:spPr>
        <a:xfrm>
          <a:off x="2950283" y="697"/>
          <a:ext cx="3072858" cy="1526582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History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common past; common experiences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00293" y="224260"/>
        <a:ext cx="2172838" cy="1079456"/>
      </dsp:txXfrm>
    </dsp:sp>
    <dsp:sp modelId="{452100D4-CBFB-4250-AF84-E869113D2254}">
      <dsp:nvSpPr>
        <dsp:cNvPr id="0" name=""/>
        <dsp:cNvSpPr/>
      </dsp:nvSpPr>
      <dsp:spPr>
        <a:xfrm>
          <a:off x="6061239" y="914403"/>
          <a:ext cx="2663306" cy="183138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Language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different dialects of one language; one dialect becomes “national language</a:t>
          </a:r>
          <a:r>
            <a:rPr lang="en-US" sz="1100" kern="1200" dirty="0" smtClean="0"/>
            <a:t>”</a:t>
          </a:r>
          <a:endParaRPr lang="en-US" sz="1100" kern="1200" dirty="0"/>
        </a:p>
      </dsp:txBody>
      <dsp:txXfrm>
        <a:off x="6451271" y="1182602"/>
        <a:ext cx="1883242" cy="1294982"/>
      </dsp:txXfrm>
    </dsp:sp>
    <dsp:sp modelId="{205B1CF9-EF7A-4F4D-847A-BEFEE5FD3202}">
      <dsp:nvSpPr>
        <dsp:cNvPr id="0" name=""/>
        <dsp:cNvSpPr/>
      </dsp:nvSpPr>
      <dsp:spPr>
        <a:xfrm>
          <a:off x="5826875" y="3431579"/>
          <a:ext cx="3038067" cy="1673821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Territory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certain territory that belongs to the ethnic group; its “land”</a:t>
          </a:r>
          <a:endParaRPr lang="en-US" sz="1800" kern="1200" dirty="0"/>
        </a:p>
      </dsp:txBody>
      <dsp:txXfrm>
        <a:off x="6271790" y="3676704"/>
        <a:ext cx="2148237" cy="1183571"/>
      </dsp:txXfrm>
    </dsp:sp>
    <dsp:sp modelId="{E8B531DB-BC5B-465B-8B7B-1010D83918D9}">
      <dsp:nvSpPr>
        <dsp:cNvPr id="0" name=""/>
        <dsp:cNvSpPr/>
      </dsp:nvSpPr>
      <dsp:spPr>
        <a:xfrm>
          <a:off x="3011873" y="4751283"/>
          <a:ext cx="2949678" cy="152658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Nationality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belief in common ethnic ancestry that may or may not be true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443843" y="4974846"/>
        <a:ext cx="2085738" cy="1079456"/>
      </dsp:txXfrm>
    </dsp:sp>
    <dsp:sp modelId="{28C91439-73C1-4582-A34B-1C6F6F50135F}">
      <dsp:nvSpPr>
        <dsp:cNvPr id="0" name=""/>
        <dsp:cNvSpPr/>
      </dsp:nvSpPr>
      <dsp:spPr>
        <a:xfrm>
          <a:off x="188078" y="3276601"/>
          <a:ext cx="2988376" cy="1526567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Religion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a religion shared by all or most of the people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625716" y="3500162"/>
        <a:ext cx="2113100" cy="1079445"/>
      </dsp:txXfrm>
    </dsp:sp>
    <dsp:sp modelId="{0A173325-CAD2-4B29-824F-37A4B32D397C}">
      <dsp:nvSpPr>
        <dsp:cNvPr id="0" name=""/>
        <dsp:cNvSpPr/>
      </dsp:nvSpPr>
      <dsp:spPr>
        <a:xfrm>
          <a:off x="334705" y="993176"/>
          <a:ext cx="3047791" cy="167382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Culture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a shared way of life (food, dress, behavior, ideals) 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81044" y="1238301"/>
        <a:ext cx="2155113" cy="1183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0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2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3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1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7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6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9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8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7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6922D-9CF4-4381-ABFD-0878FB9B3F7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49A8-EA3C-4BB6-9964-D48024C2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5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3509" y="228600"/>
            <a:ext cx="7620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21299999" lon="0" rev="0"/>
              </a:camera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Nationalism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778" y="1524000"/>
            <a:ext cx="4843462" cy="366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541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take out a clean sheet of binder paper and set up your Cornell notes. Your topic is Nationalism and your EQ is: Has nationalism </a:t>
            </a:r>
            <a:r>
              <a:rPr lang="en-US" dirty="0"/>
              <a:t>had more of a positive or negative impact on the </a:t>
            </a:r>
            <a:r>
              <a:rPr lang="en-US" dirty="0" smtClean="0"/>
              <a:t>world? </a:t>
            </a:r>
            <a:endParaRPr lang="en-US" dirty="0" smtClean="0"/>
          </a:p>
          <a:p>
            <a:r>
              <a:rPr lang="en-US" dirty="0" smtClean="0"/>
              <a:t>Now get ready to respond to the following 5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symbols that represent America?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 3 times when people celebrate being American? </a:t>
            </a:r>
          </a:p>
          <a:p>
            <a:r>
              <a:rPr lang="en-US" dirty="0" smtClean="0"/>
              <a:t>How does it make you feel when other countries beat American teams or athletes in sporting events? </a:t>
            </a:r>
          </a:p>
          <a:p>
            <a:r>
              <a:rPr lang="en-US" dirty="0" smtClean="0"/>
              <a:t>How do you react when you see protesters burning the American flag? </a:t>
            </a:r>
          </a:p>
          <a:p>
            <a:r>
              <a:rPr lang="en-US" dirty="0" smtClean="0"/>
              <a:t>How is the United States different from </a:t>
            </a:r>
            <a:r>
              <a:rPr lang="en-US" smtClean="0"/>
              <a:t>most other countries </a:t>
            </a:r>
            <a:r>
              <a:rPr lang="en-US" dirty="0" smtClean="0"/>
              <a:t>of the world?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8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roots of 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belief that people should be loyal to their nation was not widespread until the late 1800’s.</a:t>
            </a:r>
          </a:p>
          <a:p>
            <a:r>
              <a:rPr lang="en-US" dirty="0" smtClean="0"/>
              <a:t>Prior to this loyalty to a king or region was the norm.</a:t>
            </a:r>
          </a:p>
          <a:p>
            <a:r>
              <a:rPr lang="en-US" dirty="0" smtClean="0"/>
              <a:t>Modern nationalism is tied to the spread of democratic ideas and the growth of an educated middle class. </a:t>
            </a:r>
          </a:p>
          <a:p>
            <a:r>
              <a:rPr lang="en-US" dirty="0" smtClean="0"/>
              <a:t>People wanted to decide how they were governed, instead of having monarchs impose governments on them.  </a:t>
            </a:r>
          </a:p>
          <a:p>
            <a:r>
              <a:rPr lang="en-US" dirty="0" smtClean="0"/>
              <a:t>If a person is invested in their country they will have more connection to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310937"/>
              </p:ext>
            </p:extLst>
          </p:nvPr>
        </p:nvGraphicFramePr>
        <p:xfrm>
          <a:off x="23036" y="304800"/>
          <a:ext cx="8968563" cy="627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8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Positives and Negative Results of Nationalism 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Positive Results </a:t>
            </a:r>
          </a:p>
          <a:p>
            <a:r>
              <a:rPr lang="en-US" dirty="0" smtClean="0"/>
              <a:t>People within a nation overcoming their differences for the common good</a:t>
            </a:r>
          </a:p>
          <a:p>
            <a:r>
              <a:rPr lang="en-US" dirty="0" smtClean="0"/>
              <a:t>The overthrow of colonial rule</a:t>
            </a:r>
          </a:p>
          <a:p>
            <a:r>
              <a:rPr lang="en-US" dirty="0" smtClean="0"/>
              <a:t>Democratic governments in nations throughout the world</a:t>
            </a:r>
          </a:p>
          <a:p>
            <a:r>
              <a:rPr lang="en-US" dirty="0" smtClean="0"/>
              <a:t>Competition among nations spurring scientific and technological advances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Negative Results</a:t>
            </a:r>
          </a:p>
          <a:p>
            <a:r>
              <a:rPr lang="en-US" dirty="0" smtClean="0"/>
              <a:t>Forced assimilation of minority cultures into a nation’s majority culture</a:t>
            </a:r>
          </a:p>
          <a:p>
            <a:r>
              <a:rPr lang="en-US" dirty="0" smtClean="0"/>
              <a:t>Ethnic cleansing, such as in Bosnia and Herzegovina in the 1990s.</a:t>
            </a:r>
          </a:p>
          <a:p>
            <a:r>
              <a:rPr lang="en-US" dirty="0" smtClean="0"/>
              <a:t>The rise of extreme nationalistic movements, such as Nazism</a:t>
            </a:r>
          </a:p>
          <a:p>
            <a:r>
              <a:rPr lang="en-US" dirty="0" smtClean="0"/>
              <a:t>Competition between nations leading to warfare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4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 paragraph on each question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you think nationalism has had more of a positive or negative impact on </a:t>
            </a:r>
            <a:r>
              <a:rPr lang="en-US" smtClean="0"/>
              <a:t>the world? </a:t>
            </a:r>
            <a:r>
              <a:rPr lang="en-US" dirty="0" smtClean="0"/>
              <a:t>Support your opinion with two pieces of evidence.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Which of the bonds used to create nation-states are found in the US? How is the US unlike most other nations of the world?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415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What are some symbols that represent America?</vt:lpstr>
      <vt:lpstr>The roots of Nationalism</vt:lpstr>
      <vt:lpstr>PowerPoint Presentation</vt:lpstr>
      <vt:lpstr>Positives and Negative Results of Nationalism  </vt:lpstr>
      <vt:lpstr>Write a paragraph on each question  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Burton</dc:creator>
  <cp:lastModifiedBy>Beth Burton</cp:lastModifiedBy>
  <cp:revision>11</cp:revision>
  <dcterms:created xsi:type="dcterms:W3CDTF">2012-10-04T17:30:32Z</dcterms:created>
  <dcterms:modified xsi:type="dcterms:W3CDTF">2012-10-08T15:05:04Z</dcterms:modified>
</cp:coreProperties>
</file>