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81"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6" autoAdjust="0"/>
  </p:normalViewPr>
  <p:slideViewPr>
    <p:cSldViewPr>
      <p:cViewPr varScale="1">
        <p:scale>
          <a:sx n="47" d="100"/>
          <a:sy n="47" d="100"/>
        </p:scale>
        <p:origin x="-61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606E-0CBD-4E41-A496-175D2498999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84478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606E-0CBD-4E41-A496-175D2498999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232675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606E-0CBD-4E41-A496-175D2498999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323605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4B606E-0CBD-4E41-A496-175D2498999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17155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606E-0CBD-4E41-A496-175D2498999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387364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606E-0CBD-4E41-A496-175D24989990}"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365516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606E-0CBD-4E41-A496-175D24989990}" type="datetimeFigureOut">
              <a:rPr lang="en-US" smtClean="0"/>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1529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606E-0CBD-4E41-A496-175D24989990}" type="datetimeFigureOut">
              <a:rPr lang="en-US" smtClean="0"/>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355144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606E-0CBD-4E41-A496-175D24989990}" type="datetimeFigureOut">
              <a:rPr lang="en-US" smtClean="0"/>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282893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606E-0CBD-4E41-A496-175D24989990}"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16947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606E-0CBD-4E41-A496-175D24989990}"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C9642-BC80-40DA-9C33-348FFBB36109}" type="slidenum">
              <a:rPr lang="en-US" smtClean="0"/>
              <a:t>‹#›</a:t>
            </a:fld>
            <a:endParaRPr lang="en-US"/>
          </a:p>
        </p:txBody>
      </p:sp>
    </p:spTree>
    <p:extLst>
      <p:ext uri="{BB962C8B-B14F-4D97-AF65-F5344CB8AC3E}">
        <p14:creationId xmlns:p14="http://schemas.microsoft.com/office/powerpoint/2010/main" val="260886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B606E-0CBD-4E41-A496-175D24989990}" type="datetimeFigureOut">
              <a:rPr lang="en-US" smtClean="0"/>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C9642-BC80-40DA-9C33-348FFBB36109}" type="slidenum">
              <a:rPr lang="en-US" smtClean="0"/>
              <a:t>‹#›</a:t>
            </a:fld>
            <a:endParaRPr lang="en-US"/>
          </a:p>
        </p:txBody>
      </p:sp>
    </p:spTree>
    <p:extLst>
      <p:ext uri="{BB962C8B-B14F-4D97-AF65-F5344CB8AC3E}">
        <p14:creationId xmlns:p14="http://schemas.microsoft.com/office/powerpoint/2010/main" val="273472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GGRlnzTfNrk&amp;safe=ac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3733800" cy="6199414"/>
          </a:xfrm>
        </p:spPr>
        <p:txBody>
          <a:bodyPr>
            <a:normAutofit/>
          </a:bodyPr>
          <a:lstStyle/>
          <a:p>
            <a:r>
              <a:rPr lang="en-US" dirty="0" smtClean="0">
                <a:latin typeface="Copperplate Gothic Bold" pitchFamily="34" charset="0"/>
              </a:rPr>
              <a:t>China </a:t>
            </a:r>
            <a:br>
              <a:rPr lang="en-US" dirty="0" smtClean="0">
                <a:latin typeface="Copperplate Gothic Bold" pitchFamily="34" charset="0"/>
              </a:rPr>
            </a:br>
            <a:r>
              <a:rPr lang="en-US" dirty="0" smtClean="0">
                <a:latin typeface="Copperplate Gothic Bold" pitchFamily="34" charset="0"/>
              </a:rPr>
              <a:t>Resists </a:t>
            </a:r>
            <a:br>
              <a:rPr lang="en-US" dirty="0" smtClean="0">
                <a:latin typeface="Copperplate Gothic Bold" pitchFamily="34" charset="0"/>
              </a:rPr>
            </a:br>
            <a:r>
              <a:rPr lang="en-US" dirty="0" smtClean="0">
                <a:latin typeface="Copperplate Gothic Bold" pitchFamily="34" charset="0"/>
              </a:rPr>
              <a:t>Outside </a:t>
            </a:r>
            <a:br>
              <a:rPr lang="en-US" dirty="0" smtClean="0">
                <a:latin typeface="Copperplate Gothic Bold" pitchFamily="34" charset="0"/>
              </a:rPr>
            </a:br>
            <a:r>
              <a:rPr lang="en-US" dirty="0" smtClean="0">
                <a:latin typeface="Copperplate Gothic Bold" pitchFamily="34" charset="0"/>
              </a:rPr>
              <a:t>Influence</a:t>
            </a:r>
            <a:br>
              <a:rPr lang="en-US" dirty="0" smtClean="0">
                <a:latin typeface="Copperplate Gothic Bold" pitchFamily="34" charset="0"/>
              </a:rPr>
            </a:br>
            <a:r>
              <a:rPr lang="en-US" dirty="0" smtClean="0">
                <a:latin typeface="Copperplate Gothic Bold" pitchFamily="34" charset="0"/>
              </a:rPr>
              <a:t>12.1</a:t>
            </a:r>
            <a:br>
              <a:rPr lang="en-US" dirty="0" smtClean="0">
                <a:latin typeface="Copperplate Gothic Bold" pitchFamily="34" charset="0"/>
              </a:rPr>
            </a:br>
            <a:r>
              <a:rPr lang="en-US" dirty="0" smtClean="0">
                <a:latin typeface="Copperplate Gothic Bold" pitchFamily="34" charset="0"/>
              </a:rPr>
              <a:t/>
            </a:r>
            <a:br>
              <a:rPr lang="en-US" dirty="0" smtClean="0">
                <a:latin typeface="Copperplate Gothic Bold" pitchFamily="34" charset="0"/>
              </a:rPr>
            </a:br>
            <a:r>
              <a:rPr lang="en-US" sz="1800" dirty="0" smtClean="0">
                <a:latin typeface="Copperplate Gothic Bold" pitchFamily="34" charset="0"/>
              </a:rPr>
              <a:t>EQ: Why did Europeans establish Spheres of Influence in China rather than colonies, as they did in Africa and other parts of Asia?  </a:t>
            </a:r>
            <a:endParaRPr lang="en-US" dirty="0">
              <a:latin typeface="Copperplate Gothic Bol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33400"/>
            <a:ext cx="4232910" cy="604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94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istory.cultural-china.com/chinaWH/upload/upfiles/2009-11/12/jintian_uprisingdd8bb9cacc177a81f5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29"/>
            <a:ext cx="9172113" cy="68693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28600"/>
            <a:ext cx="8229600" cy="6400800"/>
          </a:xfrm>
        </p:spPr>
        <p:txBody>
          <a:bodyPr>
            <a:normAutofit fontScale="92500" lnSpcReduction="10000"/>
          </a:bodyPr>
          <a:lstStyle/>
          <a:p>
            <a:r>
              <a:rPr lang="en-US" dirty="0" smtClean="0">
                <a:solidFill>
                  <a:schemeClr val="bg1"/>
                </a:solidFill>
                <a:effectLst>
                  <a:outerShdw blurRad="38100" dist="38100" dir="2700000" algn="tl">
                    <a:srgbClr val="000000">
                      <a:alpha val="43137"/>
                    </a:srgbClr>
                  </a:outerShdw>
                </a:effectLst>
              </a:rPr>
              <a:t>Hong promoted the radical change from the Confucianism to the Christianity, the abolition of the private property, slavery, the abolition of the differences between sexes and the change of the lunar calendar for the solar calendar.</a:t>
            </a:r>
          </a:p>
          <a:p>
            <a:r>
              <a:rPr lang="en-US" dirty="0" smtClean="0">
                <a:solidFill>
                  <a:schemeClr val="bg1"/>
                </a:solidFill>
                <a:effectLst>
                  <a:outerShdw blurRad="38100" dist="38100" dir="2700000" algn="tl">
                    <a:srgbClr val="000000">
                      <a:alpha val="43137"/>
                    </a:srgbClr>
                  </a:outerShdw>
                </a:effectLst>
              </a:rPr>
              <a:t>By the 1850’s Hong had organized a massive peasant army of over 1 million soldiers and was able to take control of a large section of southeastern China.</a:t>
            </a:r>
          </a:p>
          <a:p>
            <a:r>
              <a:rPr lang="en-US" dirty="0" smtClean="0">
                <a:solidFill>
                  <a:schemeClr val="bg1"/>
                </a:solidFill>
                <a:effectLst>
                  <a:outerShdw blurRad="38100" dist="38100" dir="2700000" algn="tl">
                    <a:srgbClr val="000000">
                      <a:alpha val="43137"/>
                    </a:srgbClr>
                  </a:outerShdw>
                </a:effectLst>
              </a:rPr>
              <a:t>In 1853 Hong captured the major city of </a:t>
            </a:r>
            <a:r>
              <a:rPr lang="en-US" dirty="0">
                <a:solidFill>
                  <a:schemeClr val="bg1"/>
                </a:solidFill>
                <a:effectLst>
                  <a:outerShdw blurRad="38100" dist="38100" dir="2700000" algn="tl">
                    <a:srgbClr val="000000">
                      <a:alpha val="43137"/>
                    </a:srgbClr>
                  </a:outerShdw>
                </a:effectLst>
              </a:rPr>
              <a:t>N</a:t>
            </a:r>
            <a:r>
              <a:rPr lang="en-US" dirty="0" smtClean="0">
                <a:solidFill>
                  <a:schemeClr val="bg1"/>
                </a:solidFill>
                <a:effectLst>
                  <a:outerShdw blurRad="38100" dist="38100" dir="2700000" algn="tl">
                    <a:srgbClr val="000000">
                      <a:alpha val="43137"/>
                    </a:srgbClr>
                  </a:outerShdw>
                </a:effectLst>
              </a:rPr>
              <a:t>anjing and made it his capital. </a:t>
            </a:r>
          </a:p>
          <a:p>
            <a:r>
              <a:rPr lang="en-US" dirty="0" smtClean="0">
                <a:solidFill>
                  <a:schemeClr val="bg1"/>
                </a:solidFill>
                <a:effectLst>
                  <a:outerShdw blurRad="38100" dist="38100" dir="2700000" algn="tl">
                    <a:srgbClr val="000000">
                      <a:alpha val="43137"/>
                    </a:srgbClr>
                  </a:outerShdw>
                </a:effectLst>
              </a:rPr>
              <a:t>Hong soon withdrew from everyday life and left his family and trusted officials in charge of his kingdom.</a:t>
            </a:r>
          </a:p>
          <a:p>
            <a:endParaRPr lang="en-US" dirty="0"/>
          </a:p>
        </p:txBody>
      </p:sp>
    </p:spTree>
    <p:extLst>
      <p:ext uri="{BB962C8B-B14F-4D97-AF65-F5344CB8AC3E}">
        <p14:creationId xmlns:p14="http://schemas.microsoft.com/office/powerpoint/2010/main" val="287811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6000" contrast="-54000"/>
                    </a14:imgEffect>
                  </a14:imgLayer>
                </a14:imgProps>
              </a:ext>
              <a:ext uri="{28A0092B-C50C-407E-A947-70E740481C1C}">
                <a14:useLocalDpi xmlns:a14="http://schemas.microsoft.com/office/drawing/2010/main" val="0"/>
              </a:ext>
            </a:extLst>
          </a:blip>
          <a:srcRect/>
          <a:stretch>
            <a:fillRect/>
          </a:stretch>
        </p:blipFill>
        <p:spPr bwMode="auto">
          <a:xfrm>
            <a:off x="18495" y="762000"/>
            <a:ext cx="9120258" cy="53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8600"/>
            <a:ext cx="8229600" cy="6248400"/>
          </a:xfrm>
        </p:spPr>
        <p:txBody>
          <a:bodyPr>
            <a:noAutofit/>
          </a:bodyPr>
          <a:lstStyle/>
          <a:p>
            <a:r>
              <a:rPr lang="en-US" sz="3600" dirty="0" smtClean="0">
                <a:effectLst>
                  <a:outerShdw blurRad="38100" dist="38100" dir="2700000" algn="tl">
                    <a:srgbClr val="000000">
                      <a:alpha val="43137"/>
                    </a:srgbClr>
                  </a:outerShdw>
                </a:effectLst>
              </a:rPr>
              <a:t>The leaders of the Taiping government constantly fought with one another and made an easy target for invading Qing imperial troops as well as French and British forces.  </a:t>
            </a:r>
          </a:p>
          <a:p>
            <a:r>
              <a:rPr lang="en-US" sz="3600" dirty="0" smtClean="0">
                <a:effectLst>
                  <a:outerShdw blurRad="38100" dist="38100" dir="2700000" algn="tl">
                    <a:srgbClr val="000000">
                      <a:alpha val="43137"/>
                    </a:srgbClr>
                  </a:outerShdw>
                </a:effectLst>
              </a:rPr>
              <a:t>By 1864 the combination of infighting and outside assaults ended the Taiping government. </a:t>
            </a:r>
          </a:p>
          <a:p>
            <a:r>
              <a:rPr lang="en-US" sz="3600" dirty="0" smtClean="0">
                <a:effectLst>
                  <a:outerShdw blurRad="38100" dist="38100" dir="2700000" algn="tl">
                    <a:srgbClr val="000000">
                      <a:alpha val="43137"/>
                    </a:srgbClr>
                  </a:outerShdw>
                </a:effectLst>
              </a:rPr>
              <a:t>China had paid a terrible price, more than 20 million people, died in the rebellion. </a:t>
            </a:r>
          </a:p>
        </p:txBody>
      </p:sp>
    </p:spTree>
    <p:extLst>
      <p:ext uri="{BB962C8B-B14F-4D97-AF65-F5344CB8AC3E}">
        <p14:creationId xmlns:p14="http://schemas.microsoft.com/office/powerpoint/2010/main" val="59551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Foreign Influence Grows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Taiping rebellion and other uprisings put pressure on the Chinese government.</a:t>
            </a:r>
          </a:p>
          <a:p>
            <a:r>
              <a:rPr lang="en-US" dirty="0" smtClean="0"/>
              <a:t>Some officials wanted to adopt western reforms like democracy and capitalism </a:t>
            </a:r>
          </a:p>
          <a:p>
            <a:r>
              <a:rPr lang="en-US" dirty="0" smtClean="0"/>
              <a:t>Others clung to the traditional ways and were reluctant to change.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00600"/>
            <a:ext cx="3048000" cy="198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798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38000" contrast="-48000"/>
                    </a14:imgEffect>
                  </a14:imgLayer>
                </a14:imgProps>
              </a:ext>
              <a:ext uri="{28A0092B-C50C-407E-A947-70E740481C1C}">
                <a14:useLocalDpi xmlns:a14="http://schemas.microsoft.com/office/drawing/2010/main" val="0"/>
              </a:ext>
            </a:extLst>
          </a:blip>
          <a:srcRect/>
          <a:stretch>
            <a:fillRect/>
          </a:stretch>
        </p:blipFill>
        <p:spPr bwMode="auto">
          <a:xfrm>
            <a:off x="0" y="0"/>
            <a:ext cx="9296400" cy="696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Resistance to Change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763000" cy="5181600"/>
          </a:xfrm>
        </p:spPr>
        <p:txBody>
          <a:bodyPr>
            <a:noAutofit/>
          </a:bodyPr>
          <a:lstStyle/>
          <a:p>
            <a:r>
              <a:rPr lang="en-US" sz="3600" dirty="0" smtClean="0">
                <a:effectLst>
                  <a:outerShdw blurRad="38100" dist="38100" dir="2700000" algn="tl">
                    <a:srgbClr val="000000">
                      <a:alpha val="43137"/>
                    </a:srgbClr>
                  </a:outerShdw>
                </a:effectLst>
              </a:rPr>
              <a:t>From 1862 until 1908 Empress </a:t>
            </a:r>
            <a:r>
              <a:rPr lang="en-US" sz="3600" dirty="0" err="1" smtClean="0">
                <a:effectLst>
                  <a:outerShdw blurRad="38100" dist="38100" dir="2700000" algn="tl">
                    <a:srgbClr val="000000">
                      <a:alpha val="43137"/>
                    </a:srgbClr>
                  </a:outerShdw>
                </a:effectLst>
              </a:rPr>
              <a:t>Cixi</a:t>
            </a:r>
            <a:r>
              <a:rPr lang="en-US" sz="3600" dirty="0" smtClean="0">
                <a:effectLst>
                  <a:outerShdw blurRad="38100" dist="38100" dir="2700000" algn="tl">
                    <a:srgbClr val="000000">
                      <a:alpha val="43137"/>
                    </a:srgbClr>
                  </a:outerShdw>
                </a:effectLst>
              </a:rPr>
              <a:t> (too-</a:t>
            </a:r>
            <a:r>
              <a:rPr lang="en-US" sz="3600" dirty="0" err="1" smtClean="0">
                <a:effectLst>
                  <a:outerShdw blurRad="38100" dist="38100" dir="2700000" algn="tl">
                    <a:srgbClr val="000000">
                      <a:alpha val="43137"/>
                    </a:srgbClr>
                  </a:outerShdw>
                </a:effectLst>
              </a:rPr>
              <a:t>shee</a:t>
            </a:r>
            <a:r>
              <a:rPr lang="en-US" sz="3600" dirty="0" smtClean="0">
                <a:effectLst>
                  <a:outerShdw blurRad="38100" dist="38100" dir="2700000" algn="tl">
                    <a:srgbClr val="000000">
                      <a:alpha val="43137"/>
                    </a:srgbClr>
                  </a:outerShdw>
                </a:effectLst>
              </a:rPr>
              <a:t>) controlled the Imperial palace. </a:t>
            </a:r>
          </a:p>
          <a:p>
            <a:r>
              <a:rPr lang="en-US" sz="3600" dirty="0" smtClean="0">
                <a:effectLst>
                  <a:outerShdw blurRad="38100" dist="38100" dir="2700000" algn="tl">
                    <a:srgbClr val="000000">
                      <a:alpha val="43137"/>
                    </a:srgbClr>
                  </a:outerShdw>
                </a:effectLst>
              </a:rPr>
              <a:t>She was committed to traditional values but did support some reforms.</a:t>
            </a:r>
          </a:p>
          <a:p>
            <a:r>
              <a:rPr lang="en-US" sz="3600" dirty="0" smtClean="0">
                <a:effectLst>
                  <a:outerShdw blurRad="38100" dist="38100" dir="2700000" algn="tl">
                    <a:srgbClr val="000000">
                      <a:alpha val="43137"/>
                    </a:srgbClr>
                  </a:outerShdw>
                </a:effectLst>
              </a:rPr>
              <a:t>She updated China’s education system, diplomatic service and military.</a:t>
            </a:r>
          </a:p>
          <a:p>
            <a:r>
              <a:rPr lang="en-US" sz="3600" dirty="0" smtClean="0">
                <a:effectLst>
                  <a:outerShdw blurRad="38100" dist="38100" dir="2700000" algn="tl">
                    <a:srgbClr val="000000">
                      <a:alpha val="43137"/>
                    </a:srgbClr>
                  </a:outerShdw>
                </a:effectLst>
              </a:rPr>
              <a:t>China industrialized and built factories to produce steam powered gunboats, rifles and ammunition.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102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2" y="235257"/>
            <a:ext cx="9114268" cy="60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Other Nations Step In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bg1"/>
                </a:solidFill>
                <a:effectLst>
                  <a:outerShdw blurRad="38100" dist="38100" dir="2700000" algn="tl">
                    <a:srgbClr val="000000">
                      <a:alpha val="43137"/>
                    </a:srgbClr>
                  </a:outerShdw>
                </a:effectLst>
              </a:rPr>
              <a:t>European Nations and Japan were well aware of Chinas troubles and took advantage of the situation and attacked China.</a:t>
            </a:r>
          </a:p>
          <a:p>
            <a:r>
              <a:rPr lang="en-US" dirty="0" smtClean="0">
                <a:solidFill>
                  <a:schemeClr val="bg1"/>
                </a:solidFill>
                <a:effectLst>
                  <a:outerShdw blurRad="38100" dist="38100" dir="2700000" algn="tl">
                    <a:srgbClr val="000000">
                      <a:alpha val="43137"/>
                    </a:srgbClr>
                  </a:outerShdw>
                </a:effectLst>
              </a:rPr>
              <a:t>Peace treaties after each conflict gave these nations increasing control over China’s economy. </a:t>
            </a:r>
          </a:p>
          <a:p>
            <a:r>
              <a:rPr lang="en-US" dirty="0" smtClean="0">
                <a:solidFill>
                  <a:schemeClr val="bg1"/>
                </a:solidFill>
                <a:effectLst>
                  <a:outerShdw blurRad="38100" dist="38100" dir="2700000" algn="tl">
                    <a:srgbClr val="000000">
                      <a:alpha val="43137"/>
                    </a:srgbClr>
                  </a:outerShdw>
                </a:effectLst>
              </a:rPr>
              <a:t>These Spheres of Influence gave the foreign nations control over trade and investments.  </a:t>
            </a:r>
          </a:p>
        </p:txBody>
      </p:sp>
    </p:spTree>
    <p:extLst>
      <p:ext uri="{BB962C8B-B14F-4D97-AF65-F5344CB8AC3E}">
        <p14:creationId xmlns:p14="http://schemas.microsoft.com/office/powerpoint/2010/main" val="234599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69524"/>
            <a:ext cx="6248400" cy="552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431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1000" contrast="-31000"/>
                    </a14:imgEffect>
                  </a14:imgLayer>
                </a14:imgProps>
              </a:ext>
              <a:ext uri="{28A0092B-C50C-407E-A947-70E740481C1C}">
                <a14:useLocalDpi xmlns:a14="http://schemas.microsoft.com/office/drawing/2010/main" val="0"/>
              </a:ext>
            </a:extLst>
          </a:blip>
          <a:srcRect/>
          <a:stretch>
            <a:fillRect/>
          </a:stretch>
        </p:blipFill>
        <p:spPr bwMode="auto">
          <a:xfrm>
            <a:off x="152400" y="-5179"/>
            <a:ext cx="8991600" cy="714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229600" cy="6172200"/>
          </a:xfrm>
        </p:spPr>
        <p:txBody>
          <a:bodyPr>
            <a:normAutofit lnSpcReduction="10000"/>
          </a:bodyPr>
          <a:lstStyle/>
          <a:p>
            <a:r>
              <a:rPr lang="en-US" dirty="0" smtClean="0">
                <a:effectLst>
                  <a:outerShdw blurRad="38100" dist="38100" dir="2700000" algn="tl">
                    <a:srgbClr val="000000">
                      <a:alpha val="43137"/>
                    </a:srgbClr>
                  </a:outerShdw>
                </a:effectLst>
              </a:rPr>
              <a:t>The US was a long time trading partner with China.</a:t>
            </a:r>
          </a:p>
          <a:p>
            <a:r>
              <a:rPr lang="en-US" dirty="0" smtClean="0">
                <a:effectLst>
                  <a:outerShdw blurRad="38100" dist="38100" dir="2700000" algn="tl">
                    <a:srgbClr val="000000">
                      <a:alpha val="43137"/>
                    </a:srgbClr>
                  </a:outerShdw>
                </a:effectLst>
              </a:rPr>
              <a:t> They were worried that the European countries would try to carve China into Colonies like they had done with Africa.</a:t>
            </a:r>
          </a:p>
          <a:p>
            <a:r>
              <a:rPr lang="en-US" dirty="0" smtClean="0">
                <a:effectLst>
                  <a:outerShdw blurRad="38100" dist="38100" dir="2700000" algn="tl">
                    <a:srgbClr val="000000">
                      <a:alpha val="43137"/>
                    </a:srgbClr>
                  </a:outerShdw>
                </a:effectLst>
              </a:rPr>
              <a:t>This would shut out American merchants and traders. </a:t>
            </a:r>
          </a:p>
          <a:p>
            <a:r>
              <a:rPr lang="en-US" dirty="0" smtClean="0">
                <a:effectLst>
                  <a:outerShdw blurRad="38100" dist="38100" dir="2700000" algn="tl">
                    <a:srgbClr val="000000">
                      <a:alpha val="43137"/>
                    </a:srgbClr>
                  </a:outerShdw>
                </a:effectLst>
              </a:rPr>
              <a:t>In 1899 the US declared the Open Door Policy, saying that China would be open to merchants from all countries. </a:t>
            </a:r>
          </a:p>
          <a:p>
            <a:r>
              <a:rPr lang="en-US" dirty="0" smtClean="0">
                <a:effectLst>
                  <a:outerShdw blurRad="38100" dist="38100" dir="2700000" algn="tl">
                    <a:srgbClr val="000000">
                      <a:alpha val="43137"/>
                    </a:srgbClr>
                  </a:outerShdw>
                </a:effectLst>
              </a:rPr>
              <a:t>This protected the US’s trading rights and stopped China from being colonized.  </a:t>
            </a:r>
          </a:p>
          <a:p>
            <a:endParaRPr lang="en-US" dirty="0"/>
          </a:p>
        </p:txBody>
      </p:sp>
    </p:spTree>
    <p:extLst>
      <p:ext uri="{BB962C8B-B14F-4D97-AF65-F5344CB8AC3E}">
        <p14:creationId xmlns:p14="http://schemas.microsoft.com/office/powerpoint/2010/main" val="101458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 Upsurge in Nationalism</a:t>
            </a:r>
            <a:endParaRPr lang="en-US" dirty="0">
              <a:solidFill>
                <a:srgbClr val="FF0000"/>
              </a:solidFill>
            </a:endParaRPr>
          </a:p>
        </p:txBody>
      </p:sp>
      <p:sp>
        <p:nvSpPr>
          <p:cNvPr id="3" name="Content Placeholder 2"/>
          <p:cNvSpPr>
            <a:spLocks noGrp="1"/>
          </p:cNvSpPr>
          <p:nvPr>
            <p:ph idx="1"/>
          </p:nvPr>
        </p:nvSpPr>
        <p:spPr>
          <a:xfrm>
            <a:off x="228600" y="1600200"/>
            <a:ext cx="5791200" cy="4525963"/>
          </a:xfrm>
        </p:spPr>
        <p:txBody>
          <a:bodyPr>
            <a:normAutofit fontScale="92500" lnSpcReduction="10000"/>
          </a:bodyPr>
          <a:lstStyle/>
          <a:p>
            <a:r>
              <a:rPr lang="en-US" dirty="0" smtClean="0"/>
              <a:t>Humiliated by their loss of power, many Chinese pushed for stronger reforms. </a:t>
            </a:r>
          </a:p>
          <a:p>
            <a:r>
              <a:rPr lang="en-US" dirty="0" smtClean="0"/>
              <a:t>Among these was the young Emperor </a:t>
            </a:r>
            <a:r>
              <a:rPr lang="en-US" dirty="0" err="1" smtClean="0"/>
              <a:t>Guangxu</a:t>
            </a:r>
            <a:r>
              <a:rPr lang="en-US" dirty="0" smtClean="0"/>
              <a:t> (</a:t>
            </a:r>
            <a:r>
              <a:rPr lang="en-US" dirty="0" err="1" smtClean="0"/>
              <a:t>gwang</a:t>
            </a:r>
            <a:r>
              <a:rPr lang="en-US" dirty="0" smtClean="0"/>
              <a:t>-shoo).</a:t>
            </a:r>
          </a:p>
          <a:p>
            <a:r>
              <a:rPr lang="en-US" dirty="0" smtClean="0"/>
              <a:t>He called for reorganizing the educational system, strengthening the economy, modernizing the military, and streamlining the government.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371600"/>
            <a:ext cx="304457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96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7503"/>
          <a:stretch/>
        </p:blipFill>
        <p:spPr bwMode="auto">
          <a:xfrm>
            <a:off x="381000" y="457200"/>
            <a:ext cx="8409623" cy="570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229600" cy="5821363"/>
          </a:xfrm>
        </p:spPr>
        <p:txBody>
          <a:bodyPr>
            <a:noAutofit/>
          </a:bodyPr>
          <a:lstStyle/>
          <a:p>
            <a:r>
              <a:rPr lang="en-US" sz="3600" dirty="0" smtClean="0">
                <a:effectLst>
                  <a:outerShdw blurRad="38100" dist="38100" dir="2700000" algn="tl">
                    <a:srgbClr val="000000">
                      <a:alpha val="43137"/>
                    </a:srgbClr>
                  </a:outerShdw>
                </a:effectLst>
              </a:rPr>
              <a:t>Most Qing officials saw these reforms as a threat to their power and called for Empress </a:t>
            </a:r>
            <a:r>
              <a:rPr lang="en-US" sz="3600" dirty="0" err="1" smtClean="0">
                <a:effectLst>
                  <a:outerShdw blurRad="38100" dist="38100" dir="2700000" algn="tl">
                    <a:srgbClr val="000000">
                      <a:alpha val="43137"/>
                    </a:srgbClr>
                  </a:outerShdw>
                </a:effectLst>
              </a:rPr>
              <a:t>Cixi</a:t>
            </a:r>
            <a:r>
              <a:rPr lang="en-US" sz="3600" dirty="0" smtClean="0">
                <a:effectLst>
                  <a:outerShdw blurRad="38100" dist="38100" dir="2700000" algn="tl">
                    <a:srgbClr val="000000">
                      <a:alpha val="43137"/>
                    </a:srgbClr>
                  </a:outerShdw>
                </a:effectLst>
              </a:rPr>
              <a:t> to come back to power. </a:t>
            </a:r>
          </a:p>
          <a:p>
            <a:r>
              <a:rPr lang="en-US" sz="3600" dirty="0" smtClean="0">
                <a:effectLst>
                  <a:outerShdw blurRad="38100" dist="38100" dir="2700000" algn="tl">
                    <a:srgbClr val="000000">
                      <a:alpha val="43137"/>
                    </a:srgbClr>
                  </a:outerShdw>
                </a:effectLst>
              </a:rPr>
              <a:t>On her return she placed the Emperor under arrest and took control of the government.</a:t>
            </a:r>
          </a:p>
          <a:p>
            <a:r>
              <a:rPr lang="en-US" sz="3600" dirty="0" smtClean="0">
                <a:effectLst>
                  <a:outerShdw blurRad="38100" dist="38100" dir="2700000" algn="tl">
                    <a:srgbClr val="000000">
                      <a:alpha val="43137"/>
                    </a:srgbClr>
                  </a:outerShdw>
                </a:effectLst>
              </a:rPr>
              <a:t>She reversed the reforms and </a:t>
            </a:r>
            <a:r>
              <a:rPr lang="en-US" sz="3600" dirty="0" err="1" smtClean="0">
                <a:effectLst>
                  <a:outerShdw blurRad="38100" dist="38100" dir="2700000" algn="tl">
                    <a:srgbClr val="000000">
                      <a:alpha val="43137"/>
                    </a:srgbClr>
                  </a:outerShdw>
                </a:effectLst>
              </a:rPr>
              <a:t>Guangxu’s</a:t>
            </a:r>
            <a:r>
              <a:rPr lang="en-US" sz="3600" dirty="0" smtClean="0">
                <a:effectLst>
                  <a:outerShdw blurRad="38100" dist="38100" dir="2700000" algn="tl">
                    <a:srgbClr val="000000">
                      <a:alpha val="43137"/>
                    </a:srgbClr>
                  </a:outerShdw>
                </a:effectLst>
              </a:rPr>
              <a:t> efforts had no effect. </a:t>
            </a:r>
          </a:p>
          <a:p>
            <a:r>
              <a:rPr lang="en-US" sz="3600" dirty="0" smtClean="0">
                <a:effectLst>
                  <a:outerShdw blurRad="38100" dist="38100" dir="2700000" algn="tl">
                    <a:srgbClr val="000000">
                      <a:alpha val="43137"/>
                    </a:srgbClr>
                  </a:outerShdw>
                </a:effectLst>
              </a:rPr>
              <a:t>The people of China were growing more frustrated with their situation and were ready to explode.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8644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1454"/>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solidFill>
                  <a:srgbClr val="00B0F0"/>
                </a:solidFill>
                <a:effectLst>
                  <a:outerShdw blurRad="38100" dist="38100" dir="2700000" algn="tl">
                    <a:srgbClr val="000000">
                      <a:alpha val="43137"/>
                    </a:srgbClr>
                  </a:outerShdw>
                </a:effectLst>
              </a:rPr>
              <a:t>The Boxer Rebellion</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486400"/>
          </a:xfrm>
        </p:spPr>
        <p:txBody>
          <a:bodyPr/>
          <a:lstStyle/>
          <a:p>
            <a:r>
              <a:rPr lang="en-US" b="1" dirty="0" smtClean="0">
                <a:solidFill>
                  <a:srgbClr val="00B0F0"/>
                </a:solidFill>
                <a:effectLst>
                  <a:outerShdw blurRad="38100" dist="38100" dir="2700000" algn="tl">
                    <a:srgbClr val="000000">
                      <a:alpha val="43137"/>
                    </a:srgbClr>
                  </a:outerShdw>
                </a:effectLst>
              </a:rPr>
              <a:t>Poor peasants and workers resented the special treatment given to foreigners. </a:t>
            </a:r>
          </a:p>
          <a:p>
            <a:r>
              <a:rPr lang="en-US" b="1" dirty="0" smtClean="0">
                <a:solidFill>
                  <a:srgbClr val="00B0F0"/>
                </a:solidFill>
                <a:effectLst>
                  <a:outerShdw blurRad="38100" dist="38100" dir="2700000" algn="tl">
                    <a:srgbClr val="000000">
                      <a:alpha val="43137"/>
                    </a:srgbClr>
                  </a:outerShdw>
                </a:effectLst>
              </a:rPr>
              <a:t>They also resented the Chinese who converted to Christianity and had abandoned the traditional Confucianism. </a:t>
            </a:r>
          </a:p>
          <a:p>
            <a:r>
              <a:rPr lang="en-US" b="1" dirty="0" smtClean="0">
                <a:solidFill>
                  <a:srgbClr val="00B0F0"/>
                </a:solidFill>
                <a:effectLst>
                  <a:outerShdw blurRad="38100" dist="38100" dir="2700000" algn="tl">
                    <a:srgbClr val="000000">
                      <a:alpha val="43137"/>
                    </a:srgbClr>
                  </a:outerShdw>
                </a:effectLst>
              </a:rPr>
              <a:t>To demonstrate their discontent they formed a secret organization called the Society of Righteous and Harmonious Fists. </a:t>
            </a:r>
          </a:p>
          <a:p>
            <a:r>
              <a:rPr lang="en-US" b="1" dirty="0" smtClean="0">
                <a:solidFill>
                  <a:srgbClr val="00B0F0"/>
                </a:solidFill>
                <a:effectLst>
                  <a:outerShdw blurRad="38100" dist="38100" dir="2700000" algn="tl">
                    <a:srgbClr val="000000">
                      <a:alpha val="43137"/>
                    </a:srgbClr>
                  </a:outerShdw>
                </a:effectLst>
              </a:rPr>
              <a:t>This group soon became known as The Boxers.  </a:t>
            </a:r>
            <a:endParaRPr lang="en-US"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642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a:t>
            </a:r>
            <a:endParaRPr lang="en-US" dirty="0"/>
          </a:p>
        </p:txBody>
      </p:sp>
      <p:sp>
        <p:nvSpPr>
          <p:cNvPr id="3" name="Content Placeholder 2"/>
          <p:cNvSpPr>
            <a:spLocks noGrp="1"/>
          </p:cNvSpPr>
          <p:nvPr>
            <p:ph idx="1"/>
          </p:nvPr>
        </p:nvSpPr>
        <p:spPr>
          <a:xfrm>
            <a:off x="152400" y="1600200"/>
            <a:ext cx="4419600" cy="5029200"/>
          </a:xfrm>
        </p:spPr>
        <p:txBody>
          <a:bodyPr>
            <a:normAutofit lnSpcReduction="10000"/>
          </a:bodyPr>
          <a:lstStyle/>
          <a:p>
            <a:r>
              <a:rPr lang="en-US" dirty="0" smtClean="0"/>
              <a:t>Chinas ancient culture gave them Pride, and they looked down on all foreigners.</a:t>
            </a:r>
          </a:p>
          <a:p>
            <a:r>
              <a:rPr lang="en-US" dirty="0" smtClean="0"/>
              <a:t>They were not interested in the Western advances in technology and believed that they had everything they needed. </a:t>
            </a:r>
            <a:endParaRPr lang="en-US" dirty="0"/>
          </a:p>
        </p:txBody>
      </p:sp>
      <p:pic>
        <p:nvPicPr>
          <p:cNvPr id="2050" name="Picture 2" descr="http://www.hyperhistory.com/online_n2/connections_n2/chinese_inven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32364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894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143000" y="5589"/>
            <a:ext cx="6248400" cy="68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8600"/>
            <a:ext cx="8229600" cy="5897563"/>
          </a:xfrm>
        </p:spPr>
        <p:txBody>
          <a:bodyPr/>
          <a:lstStyle/>
          <a:p>
            <a:r>
              <a:rPr lang="en-US" dirty="0" smtClean="0">
                <a:effectLst>
                  <a:outerShdw blurRad="38100" dist="38100" dir="2700000" algn="tl">
                    <a:srgbClr val="000000">
                      <a:alpha val="43137"/>
                    </a:srgbClr>
                  </a:outerShdw>
                </a:effectLst>
              </a:rPr>
              <a:t>The Boxers were against the Empress’s rule and the privileges given to foreigners.</a:t>
            </a:r>
          </a:p>
          <a:p>
            <a:r>
              <a:rPr lang="en-US" dirty="0" smtClean="0">
                <a:effectLst>
                  <a:outerShdw blurRad="38100" dist="38100" dir="2700000" algn="tl">
                    <a:srgbClr val="000000">
                      <a:alpha val="43137"/>
                    </a:srgbClr>
                  </a:outerShdw>
                </a:effectLst>
              </a:rPr>
              <a:t>In the spring of 1900, the Boxers attacked Beijing and surrounded the European section shouting “death to the foreign devils”.</a:t>
            </a:r>
          </a:p>
          <a:p>
            <a:r>
              <a:rPr lang="en-US" dirty="0" smtClean="0">
                <a:effectLst>
                  <a:outerShdw blurRad="38100" dist="38100" dir="2700000" algn="tl">
                    <a:srgbClr val="000000">
                      <a:alpha val="43137"/>
                    </a:srgbClr>
                  </a:outerShdw>
                </a:effectLst>
              </a:rPr>
              <a:t>They kept their siege up for several months and the empress said she supported the Boxers but did not provide any military support. </a:t>
            </a:r>
          </a:p>
          <a:p>
            <a:r>
              <a:rPr lang="en-US" dirty="0" smtClean="0">
                <a:effectLst>
                  <a:outerShdw blurRad="38100" dist="38100" dir="2700000" algn="tl">
                    <a:srgbClr val="000000">
                      <a:alpha val="43137"/>
                    </a:srgbClr>
                  </a:outerShdw>
                </a:effectLst>
              </a:rPr>
              <a:t>In August a multinational force marched into Beijing and quickly defeated the Boxers. </a:t>
            </a:r>
          </a:p>
          <a:p>
            <a:endParaRPr lang="en-US" dirty="0"/>
          </a:p>
        </p:txBody>
      </p:sp>
    </p:spTree>
    <p:extLst>
      <p:ext uri="{BB962C8B-B14F-4D97-AF65-F5344CB8AC3E}">
        <p14:creationId xmlns:p14="http://schemas.microsoft.com/office/powerpoint/2010/main" val="48194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2800" dirty="0" smtClean="0"/>
              <a:t>Despite the failure of the Boxer Rebellion, a new sense of Nationalism had emerged in China.</a:t>
            </a:r>
          </a:p>
          <a:p>
            <a:r>
              <a:rPr lang="en-US" sz="2800" dirty="0" smtClean="0"/>
              <a:t>The people realized that their country had to stand up to foreign intervention.</a:t>
            </a:r>
          </a:p>
          <a:p>
            <a:r>
              <a:rPr lang="en-US" sz="2800" dirty="0" smtClean="0"/>
              <a:t>The government must become more responsive to their needs.</a:t>
            </a:r>
          </a:p>
          <a:p>
            <a:pPr marL="0" indent="0">
              <a:buNone/>
            </a:pPr>
            <a:r>
              <a:rPr lang="en-US" sz="2800" dirty="0" smtClean="0"/>
              <a:t> </a:t>
            </a:r>
            <a:endParaRPr lang="en-US" sz="2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3505200"/>
            <a:ext cx="5153025" cy="311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3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12668"/>
            <a:ext cx="7543800" cy="683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Beginnings of Reform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effectLst>
                  <a:outerShdw blurRad="38100" dist="38100" dir="2700000" algn="tl">
                    <a:srgbClr val="000000">
                      <a:alpha val="43137"/>
                    </a:srgbClr>
                  </a:outerShdw>
                </a:effectLst>
              </a:rPr>
              <a:t>Even the Empress realized that China needed to make profound changes in order to survive. </a:t>
            </a:r>
          </a:p>
          <a:p>
            <a:r>
              <a:rPr lang="en-US" b="1" dirty="0" smtClean="0">
                <a:effectLst>
                  <a:outerShdw blurRad="38100" dist="38100" dir="2700000" algn="tl">
                    <a:srgbClr val="000000">
                      <a:alpha val="43137"/>
                    </a:srgbClr>
                  </a:outerShdw>
                </a:effectLst>
              </a:rPr>
              <a:t>In 1905 she sent a group of officials on a world tour to study to operation of different forms of government.</a:t>
            </a:r>
          </a:p>
          <a:p>
            <a:r>
              <a:rPr lang="en-US" b="1" dirty="0" smtClean="0">
                <a:effectLst>
                  <a:outerShdw blurRad="38100" dist="38100" dir="2700000" algn="tl">
                    <a:srgbClr val="000000">
                      <a:alpha val="43137"/>
                    </a:srgbClr>
                  </a:outerShdw>
                </a:effectLst>
              </a:rPr>
              <a:t>They returned in 1906 and suggested that China restructure its government based on the Constitutional monarchy of Japan.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0498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lstStyle/>
          <a:p>
            <a:r>
              <a:rPr lang="en-US" dirty="0" smtClean="0"/>
              <a:t>The Empress accepted the recommendation and began making slow reforms. </a:t>
            </a:r>
          </a:p>
          <a:p>
            <a:r>
              <a:rPr lang="en-US" dirty="0" smtClean="0"/>
              <a:t>However the reforms never happened.</a:t>
            </a:r>
          </a:p>
          <a:p>
            <a:r>
              <a:rPr lang="en-US" dirty="0" smtClean="0"/>
              <a:t>China continued to face unrest during the next 4 decades. </a:t>
            </a:r>
            <a:endParaRPr lang="en-US" dirty="0"/>
          </a:p>
          <a:p>
            <a:r>
              <a:rPr lang="en-US" dirty="0" smtClean="0"/>
              <a:t>It will not be until after World War II, when  China becomes communist that a sense of stability will occur.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23260"/>
            <a:ext cx="4210050" cy="29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China and the West</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257800"/>
          </a:xfrm>
        </p:spPr>
        <p:txBody>
          <a:bodyPr/>
          <a:lstStyle/>
          <a:p>
            <a:r>
              <a:rPr lang="en-US" dirty="0" smtClean="0"/>
              <a:t>China had a healthy agricultural system and had no need to trade with the west. </a:t>
            </a:r>
          </a:p>
          <a:p>
            <a:r>
              <a:rPr lang="en-US" dirty="0" smtClean="0"/>
              <a:t>Rice was the main crop, also sweet potatoes, peanuts and corn brought in from Spanish and Portuguese traders.</a:t>
            </a:r>
          </a:p>
          <a:p>
            <a:r>
              <a:rPr lang="en-US" dirty="0" smtClean="0"/>
              <a:t>China had extensive mining and manufacturing and was rich in natural resources like salt, tin, silver and iron. </a:t>
            </a:r>
            <a:endParaRPr lang="en-US" dirty="0"/>
          </a:p>
        </p:txBody>
      </p:sp>
    </p:spTree>
    <p:extLst>
      <p:ext uri="{BB962C8B-B14F-4D97-AF65-F5344CB8AC3E}">
        <p14:creationId xmlns:p14="http://schemas.microsoft.com/office/powerpoint/2010/main" val="425761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7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Tea-Opium Connection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b="1" dirty="0" smtClean="0">
                <a:effectLst>
                  <a:outerShdw blurRad="38100" dist="38100" dir="2700000" algn="tl">
                    <a:srgbClr val="000000">
                      <a:alpha val="43137"/>
                    </a:srgbClr>
                  </a:outerShdw>
                </a:effectLst>
              </a:rPr>
              <a:t>China had little interest in trade and the only trading port was Guangzhou (</a:t>
            </a:r>
            <a:r>
              <a:rPr lang="en-US" b="1" dirty="0" err="1" smtClean="0">
                <a:effectLst>
                  <a:outerShdw blurRad="38100" dist="38100" dir="2700000" algn="tl">
                    <a:srgbClr val="000000">
                      <a:alpha val="43137"/>
                    </a:srgbClr>
                  </a:outerShdw>
                </a:effectLst>
              </a:rPr>
              <a:t>gwang-joh</a:t>
            </a:r>
            <a:r>
              <a:rPr lang="en-US" b="1" dirty="0" smtClean="0">
                <a:effectLst>
                  <a:outerShdw blurRad="38100" dist="38100" dir="2700000" algn="tl">
                    <a:srgbClr val="000000">
                      <a:alpha val="43137"/>
                    </a:srgbClr>
                  </a:outerShdw>
                </a:effectLst>
              </a:rPr>
              <a:t>)</a:t>
            </a:r>
          </a:p>
          <a:p>
            <a:r>
              <a:rPr lang="en-US" b="1" dirty="0" smtClean="0">
                <a:effectLst>
                  <a:outerShdw blurRad="38100" dist="38100" dir="2700000" algn="tl">
                    <a:srgbClr val="000000">
                      <a:alpha val="43137"/>
                    </a:srgbClr>
                  </a:outerShdw>
                </a:effectLst>
              </a:rPr>
              <a:t>The balance of trade was clearly in Chinas favor, they earned far more for their exports than it spent on imports. </a:t>
            </a:r>
          </a:p>
          <a:p>
            <a:r>
              <a:rPr lang="en-US" b="1" dirty="0" smtClean="0">
                <a:effectLst>
                  <a:outerShdw blurRad="38100" dist="38100" dir="2700000" algn="tl">
                    <a:srgbClr val="000000">
                      <a:alpha val="43137"/>
                    </a:srgbClr>
                  </a:outerShdw>
                </a:effectLst>
              </a:rPr>
              <a:t>European merchants found their foothold with the trading of the highly addictive narcotic Opium.</a:t>
            </a:r>
          </a:p>
          <a:p>
            <a:r>
              <a:rPr lang="en-US" b="1" dirty="0" smtClean="0">
                <a:effectLst>
                  <a:outerShdw blurRad="38100" dist="38100" dir="2700000" algn="tl">
                    <a:srgbClr val="000000">
                      <a:alpha val="43137"/>
                    </a:srgbClr>
                  </a:outerShdw>
                </a:effectLst>
              </a:rPr>
              <a:t>Opium had been used for hundreds of years by Chinese doctors as a pain medicine.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504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British merchants began smuggling in Opium for non-medicinal use. </a:t>
            </a:r>
          </a:p>
          <a:p>
            <a:r>
              <a:rPr lang="en-US" dirty="0" smtClean="0"/>
              <a:t>By 1835 as many as 12 million Chinese people were addicted to opium. </a:t>
            </a:r>
          </a:p>
          <a:p>
            <a:endParaRPr lang="en-US" dirty="0"/>
          </a:p>
        </p:txBody>
      </p:sp>
      <p:pic>
        <p:nvPicPr>
          <p:cNvPr id="4098" name="Picture 2" descr="http://www.sanfranciscomemoirs.com/images/opium.jpg">
            <a:hlinkClick r:id="rId2"/>
          </p:cNvPr>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295400" y="2492162"/>
            <a:ext cx="5943600" cy="407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0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War Breaks Out</a:t>
            </a:r>
            <a:endParaRPr lang="en-US" dirty="0"/>
          </a:p>
        </p:txBody>
      </p:sp>
      <p:sp>
        <p:nvSpPr>
          <p:cNvPr id="3" name="Content Placeholder 2"/>
          <p:cNvSpPr>
            <a:spLocks noGrp="1"/>
          </p:cNvSpPr>
          <p:nvPr>
            <p:ph idx="1"/>
          </p:nvPr>
        </p:nvSpPr>
        <p:spPr>
          <a:xfrm>
            <a:off x="457200" y="990600"/>
            <a:ext cx="8229600" cy="5257800"/>
          </a:xfrm>
        </p:spPr>
        <p:txBody>
          <a:bodyPr/>
          <a:lstStyle/>
          <a:p>
            <a:r>
              <a:rPr lang="en-US" dirty="0" smtClean="0"/>
              <a:t>The use of Opium caused great problems for China.</a:t>
            </a:r>
          </a:p>
          <a:p>
            <a:r>
              <a:rPr lang="en-US" dirty="0" smtClean="0"/>
              <a:t>The Qing emperors top advisor wrote a letter to England’s Queen Victoria asking her why she allows the trade of Opium when it was illegal in Britain.</a:t>
            </a:r>
          </a:p>
          <a:p>
            <a:r>
              <a:rPr lang="en-US" dirty="0" smtClean="0"/>
              <a:t>The British continued to smuggle in Opium and this led to Opium War of 1839.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99851"/>
            <a:ext cx="78486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916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 y="0"/>
            <a:ext cx="91569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81000"/>
            <a:ext cx="8229600" cy="6248400"/>
          </a:xfrm>
        </p:spPr>
        <p:txBody>
          <a:bodyPr>
            <a:normAutofit lnSpcReduction="10000"/>
          </a:bodyPr>
          <a:lstStyle/>
          <a:p>
            <a:r>
              <a:rPr lang="en-US" b="1" dirty="0" smtClean="0">
                <a:effectLst>
                  <a:outerShdw blurRad="38100" dist="38100" dir="2700000" algn="tl">
                    <a:srgbClr val="000000">
                      <a:alpha val="43137"/>
                    </a:srgbClr>
                  </a:outerShdw>
                </a:effectLst>
              </a:rPr>
              <a:t>This was mostly a naval war and China’s outdated, old fashioned ships were no match for Britain’s steam powered gunboats.</a:t>
            </a:r>
          </a:p>
          <a:p>
            <a:r>
              <a:rPr lang="en-US" b="1" dirty="0" smtClean="0">
                <a:effectLst>
                  <a:outerShdw blurRad="38100" dist="38100" dir="2700000" algn="tl">
                    <a:srgbClr val="000000">
                      <a:alpha val="43137"/>
                    </a:srgbClr>
                  </a:outerShdw>
                </a:effectLst>
              </a:rPr>
              <a:t>The Chinese suffered a humiliating defeat and signed the Treaty of Nanjing in 1842.</a:t>
            </a:r>
          </a:p>
          <a:p>
            <a:r>
              <a:rPr lang="en-US" b="1" dirty="0" smtClean="0">
                <a:effectLst>
                  <a:outerShdw blurRad="38100" dist="38100" dir="2700000" algn="tl">
                    <a:srgbClr val="000000">
                      <a:alpha val="43137"/>
                    </a:srgbClr>
                  </a:outerShdw>
                </a:effectLst>
              </a:rPr>
              <a:t>The Treaty gave Britain the island of Hong Kong.</a:t>
            </a:r>
          </a:p>
          <a:p>
            <a:r>
              <a:rPr lang="en-US" b="1" dirty="0" smtClean="0">
                <a:effectLst>
                  <a:outerShdw blurRad="38100" dist="38100" dir="2700000" algn="tl">
                    <a:srgbClr val="000000">
                      <a:alpha val="43137"/>
                    </a:srgbClr>
                  </a:outerShdw>
                </a:effectLst>
              </a:rPr>
              <a:t>In 1844 the US and other foreign countries gained extraterritorial rights and were not subject to Chinese laws in Guangzhou and four other port cities. </a:t>
            </a:r>
          </a:p>
          <a:p>
            <a:r>
              <a:rPr lang="en-US" b="1" dirty="0" smtClean="0">
                <a:effectLst>
                  <a:outerShdw blurRad="38100" dist="38100" dir="2700000" algn="tl">
                    <a:srgbClr val="000000">
                      <a:alpha val="43137"/>
                    </a:srgbClr>
                  </a:outerShdw>
                </a:effectLst>
              </a:rPr>
              <a:t>This angered many Chinese and they grew resentful towards the foreigners.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27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3000" contrast="-76000"/>
                    </a14:imgEffect>
                  </a14:imgLayer>
                </a14:imgProps>
              </a:ext>
              <a:ext uri="{28A0092B-C50C-407E-A947-70E740481C1C}">
                <a14:useLocalDpi xmlns:a14="http://schemas.microsoft.com/office/drawing/2010/main" val="0"/>
              </a:ext>
            </a:extLst>
          </a:blip>
          <a:srcRect/>
          <a:stretch>
            <a:fillRect/>
          </a:stretch>
        </p:blipFill>
        <p:spPr bwMode="auto">
          <a:xfrm>
            <a:off x="-1" y="-21454"/>
            <a:ext cx="9274205" cy="695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Growing Internal Problems</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76800"/>
          </a:xfrm>
        </p:spPr>
        <p:txBody>
          <a:bodyPr>
            <a:noAutofit/>
          </a:bodyPr>
          <a:lstStyle/>
          <a:p>
            <a:r>
              <a:rPr lang="en-US" dirty="0" smtClean="0">
                <a:effectLst>
                  <a:outerShdw blurRad="38100" dist="38100" dir="2700000" algn="tl">
                    <a:srgbClr val="000000">
                      <a:alpha val="43137"/>
                    </a:srgbClr>
                  </a:outerShdw>
                </a:effectLst>
              </a:rPr>
              <a:t>China’s population was over 430 million by 1850.</a:t>
            </a:r>
          </a:p>
          <a:p>
            <a:r>
              <a:rPr lang="en-US" dirty="0" smtClean="0">
                <a:effectLst>
                  <a:outerShdw blurRad="38100" dist="38100" dir="2700000" algn="tl">
                    <a:srgbClr val="000000">
                      <a:alpha val="43137"/>
                    </a:srgbClr>
                  </a:outerShdw>
                </a:effectLst>
              </a:rPr>
              <a:t>Food production couldn’t keep up and even in good years hunger was widespread. </a:t>
            </a:r>
          </a:p>
          <a:p>
            <a:r>
              <a:rPr lang="en-US" dirty="0" smtClean="0">
                <a:effectLst>
                  <a:outerShdw blurRad="38100" dist="38100" dir="2700000" algn="tl">
                    <a:srgbClr val="000000">
                      <a:alpha val="43137"/>
                    </a:srgbClr>
                  </a:outerShdw>
                </a:effectLst>
              </a:rPr>
              <a:t>Many Chinese became discouraged and opium addiction rose steadily. </a:t>
            </a:r>
          </a:p>
          <a:p>
            <a:r>
              <a:rPr lang="en-US" dirty="0" smtClean="0">
                <a:effectLst>
                  <a:outerShdw blurRad="38100" dist="38100" dir="2700000" algn="tl">
                    <a:srgbClr val="000000">
                      <a:alpha val="43137"/>
                    </a:srgbClr>
                  </a:outerShdw>
                </a:effectLst>
              </a:rPr>
              <a:t>In addition the </a:t>
            </a:r>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hinese government owed a war debt of about 21 million dollars.</a:t>
            </a:r>
          </a:p>
          <a:p>
            <a:r>
              <a:rPr lang="en-US" dirty="0" smtClean="0">
                <a:effectLst>
                  <a:outerShdw blurRad="38100" dist="38100" dir="2700000" algn="tl">
                    <a:srgbClr val="000000">
                      <a:alpha val="43137"/>
                    </a:srgbClr>
                  </a:outerShdw>
                </a:effectLst>
              </a:rPr>
              <a:t>Rebellion against the Qing Dynasty seemed eminent</a:t>
            </a:r>
            <a:r>
              <a:rPr lang="en-US" sz="3600" dirty="0" smtClean="0">
                <a:effectLst>
                  <a:outerShdw blurRad="38100" dist="38100" dir="2700000" algn="tl">
                    <a:srgbClr val="000000">
                      <a:alpha val="43137"/>
                    </a:srgbClr>
                  </a:outerShdw>
                </a:effectLst>
              </a:rPr>
              <a:t>.  </a:t>
            </a:r>
          </a:p>
          <a:p>
            <a:endParaRPr lang="en-US" sz="3600" dirty="0">
              <a:solidFill>
                <a:srgbClr val="FF0000"/>
              </a:solidFill>
            </a:endParaRPr>
          </a:p>
        </p:txBody>
      </p:sp>
    </p:spTree>
    <p:extLst>
      <p:ext uri="{BB962C8B-B14F-4D97-AF65-F5344CB8AC3E}">
        <p14:creationId xmlns:p14="http://schemas.microsoft.com/office/powerpoint/2010/main" val="131364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Taiping Rebellion</a:t>
            </a:r>
            <a:endParaRPr lang="en-US" dirty="0"/>
          </a:p>
        </p:txBody>
      </p:sp>
      <p:sp>
        <p:nvSpPr>
          <p:cNvPr id="3" name="Content Placeholder 2"/>
          <p:cNvSpPr>
            <a:spLocks noGrp="1"/>
          </p:cNvSpPr>
          <p:nvPr>
            <p:ph idx="1"/>
          </p:nvPr>
        </p:nvSpPr>
        <p:spPr>
          <a:xfrm>
            <a:off x="457200" y="1295400"/>
            <a:ext cx="6172200" cy="5257800"/>
          </a:xfrm>
        </p:spPr>
        <p:txBody>
          <a:bodyPr>
            <a:normAutofit fontScale="92500" lnSpcReduction="20000"/>
          </a:bodyPr>
          <a:lstStyle/>
          <a:p>
            <a:r>
              <a:rPr lang="en-US" dirty="0"/>
              <a:t>L</a:t>
            </a:r>
            <a:r>
              <a:rPr lang="en-US" dirty="0" smtClean="0"/>
              <a:t>ate 1830’s, Hong </a:t>
            </a:r>
            <a:r>
              <a:rPr lang="en-US" dirty="0" err="1" smtClean="0"/>
              <a:t>Xiuquan</a:t>
            </a:r>
            <a:r>
              <a:rPr lang="en-US" dirty="0" smtClean="0"/>
              <a:t> (hung </a:t>
            </a:r>
            <a:r>
              <a:rPr lang="en-US" dirty="0" err="1" smtClean="0"/>
              <a:t>shee-oo-choo-ahn</a:t>
            </a:r>
            <a:r>
              <a:rPr lang="en-US" dirty="0" smtClean="0"/>
              <a:t>) began recruiting followers to help him build a “Heavenly </a:t>
            </a:r>
            <a:r>
              <a:rPr lang="en-US" dirty="0"/>
              <a:t>K</a:t>
            </a:r>
            <a:r>
              <a:rPr lang="en-US" dirty="0" smtClean="0"/>
              <a:t>ingdom of Great </a:t>
            </a:r>
            <a:r>
              <a:rPr lang="en-US" dirty="0"/>
              <a:t>P</a:t>
            </a:r>
            <a:r>
              <a:rPr lang="en-US" dirty="0" smtClean="0"/>
              <a:t>eace” in which all of the people would share in China’s vast wealth and no one would live in poverty.</a:t>
            </a:r>
          </a:p>
          <a:p>
            <a:r>
              <a:rPr lang="en-US" dirty="0" smtClean="0"/>
              <a:t>Hong was a charismatic leader who declared himself to be a minor brother of Jesus. </a:t>
            </a:r>
          </a:p>
          <a:p>
            <a:r>
              <a:rPr lang="en-US" dirty="0" smtClean="0"/>
              <a:t>This movement was called the Taiping Rebellion. (Taiping means great peace in Chinese)  </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431" y="2362200"/>
            <a:ext cx="214899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6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1267</Words>
  <Application>Microsoft Office PowerPoint</Application>
  <PresentationFormat>On-screen Show (4:3)</PresentationFormat>
  <Paragraphs>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China  Resists  Outside  Influence 12.1  EQ: Why did Europeans establish Spheres of Influence in China rather than colonies, as they did in Africa and other parts of Asia?  </vt:lpstr>
      <vt:lpstr>Setting the Stage </vt:lpstr>
      <vt:lpstr>China and the West</vt:lpstr>
      <vt:lpstr>The Tea-Opium Connection</vt:lpstr>
      <vt:lpstr>PowerPoint Presentation</vt:lpstr>
      <vt:lpstr>War Breaks Out</vt:lpstr>
      <vt:lpstr>PowerPoint Presentation</vt:lpstr>
      <vt:lpstr>Growing Internal Problems</vt:lpstr>
      <vt:lpstr>The Taiping Rebellion</vt:lpstr>
      <vt:lpstr>PowerPoint Presentation</vt:lpstr>
      <vt:lpstr>PowerPoint Presentation</vt:lpstr>
      <vt:lpstr>Foreign Influence Grows</vt:lpstr>
      <vt:lpstr>Resistance to Change</vt:lpstr>
      <vt:lpstr>Other Nations Step In</vt:lpstr>
      <vt:lpstr>PowerPoint Presentation</vt:lpstr>
      <vt:lpstr>PowerPoint Presentation</vt:lpstr>
      <vt:lpstr>An Upsurge in Nationalism</vt:lpstr>
      <vt:lpstr>PowerPoint Presentation</vt:lpstr>
      <vt:lpstr>The Boxer Rebellion</vt:lpstr>
      <vt:lpstr>PowerPoint Presentation</vt:lpstr>
      <vt:lpstr>PowerPoint Presentation</vt:lpstr>
      <vt:lpstr>The Beginnings of Reform</vt:lpstr>
      <vt:lpstr>PowerPoint Presentation</vt:lpstr>
    </vt:vector>
  </TitlesOfParts>
  <Company>Chico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Please get your country grouped up and ready for your quiz on 14.4</dc:title>
  <dc:creator>Beth Burton</dc:creator>
  <cp:lastModifiedBy>Beth Burton</cp:lastModifiedBy>
  <cp:revision>21</cp:revision>
  <dcterms:created xsi:type="dcterms:W3CDTF">2012-11-03T15:43:13Z</dcterms:created>
  <dcterms:modified xsi:type="dcterms:W3CDTF">2012-11-06T19:58:02Z</dcterms:modified>
</cp:coreProperties>
</file>