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2" r:id="rId3"/>
    <p:sldId id="301" r:id="rId4"/>
    <p:sldId id="257" r:id="rId5"/>
    <p:sldId id="259" r:id="rId6"/>
    <p:sldId id="258"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6"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268" r:id="rId35"/>
    <p:sldId id="26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8B4290-91AB-4EA6-AF2C-003748486E03}" type="datetimeFigureOut">
              <a:rPr lang="en-US" smtClean="0"/>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0BF6F-1095-498C-B089-2027365CE2C0}" type="slidenum">
              <a:rPr lang="en-US" smtClean="0"/>
              <a:t>‹#›</a:t>
            </a:fld>
            <a:endParaRPr lang="en-US"/>
          </a:p>
        </p:txBody>
      </p:sp>
    </p:spTree>
    <p:extLst>
      <p:ext uri="{BB962C8B-B14F-4D97-AF65-F5344CB8AC3E}">
        <p14:creationId xmlns:p14="http://schemas.microsoft.com/office/powerpoint/2010/main" val="2924063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8B4290-91AB-4EA6-AF2C-003748486E03}" type="datetimeFigureOut">
              <a:rPr lang="en-US" smtClean="0"/>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0BF6F-1095-498C-B089-2027365CE2C0}" type="slidenum">
              <a:rPr lang="en-US" smtClean="0"/>
              <a:t>‹#›</a:t>
            </a:fld>
            <a:endParaRPr lang="en-US"/>
          </a:p>
        </p:txBody>
      </p:sp>
    </p:spTree>
    <p:extLst>
      <p:ext uri="{BB962C8B-B14F-4D97-AF65-F5344CB8AC3E}">
        <p14:creationId xmlns:p14="http://schemas.microsoft.com/office/powerpoint/2010/main" val="1617657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8B4290-91AB-4EA6-AF2C-003748486E03}" type="datetimeFigureOut">
              <a:rPr lang="en-US" smtClean="0"/>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0BF6F-1095-498C-B089-2027365CE2C0}" type="slidenum">
              <a:rPr lang="en-US" smtClean="0"/>
              <a:t>‹#›</a:t>
            </a:fld>
            <a:endParaRPr lang="en-US"/>
          </a:p>
        </p:txBody>
      </p:sp>
    </p:spTree>
    <p:extLst>
      <p:ext uri="{BB962C8B-B14F-4D97-AF65-F5344CB8AC3E}">
        <p14:creationId xmlns:p14="http://schemas.microsoft.com/office/powerpoint/2010/main" val="775516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191000"/>
          </a:xfrm>
        </p:spPr>
        <p:txBody>
          <a:bodyPr/>
          <a:lstStyle/>
          <a:p>
            <a:pPr lvl="0"/>
            <a:endParaRPr lang="en-US" noProof="0" smtClean="0"/>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pPr>
              <a:defRPr/>
            </a:pPr>
            <a:fld id="{5F9F3C12-CC9B-436F-BC31-2267DB09F0A6}" type="slidenum">
              <a:rPr lang="en-US" altLang="en-US"/>
              <a:pPr>
                <a:defRPr/>
              </a:pPr>
              <a:t>‹#›</a:t>
            </a:fld>
            <a:endParaRPr lang="en-US" altLang="en-US"/>
          </a:p>
        </p:txBody>
      </p:sp>
    </p:spTree>
    <p:extLst>
      <p:ext uri="{BB962C8B-B14F-4D97-AF65-F5344CB8AC3E}">
        <p14:creationId xmlns:p14="http://schemas.microsoft.com/office/powerpoint/2010/main" val="2772953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90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752600"/>
            <a:ext cx="3810000" cy="4191000"/>
          </a:xfrm>
        </p:spPr>
        <p:txBody>
          <a:bodyPr/>
          <a:lstStyle/>
          <a:p>
            <a:pPr lvl="0"/>
            <a:endParaRPr lang="en-US" noProof="0" smtClean="0"/>
          </a:p>
        </p:txBody>
      </p:sp>
      <p:sp>
        <p:nvSpPr>
          <p:cNvPr id="4" name="Text Placeholder 3"/>
          <p:cNvSpPr>
            <a:spLocks noGrp="1"/>
          </p:cNvSpPr>
          <p:nvPr>
            <p:ph type="body" sz="half" idx="2"/>
          </p:nvPr>
        </p:nvSpPr>
        <p:spPr>
          <a:xfrm>
            <a:off x="4648200" y="17526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pPr>
              <a:defRPr/>
            </a:pPr>
            <a:fld id="{17F0E8E1-8CA9-4FF5-85D2-D70FBAC6C41A}" type="slidenum">
              <a:rPr lang="en-US" altLang="en-US"/>
              <a:pPr>
                <a:defRPr/>
              </a:pPr>
              <a:t>‹#›</a:t>
            </a:fld>
            <a:endParaRPr lang="en-US" altLang="en-US"/>
          </a:p>
        </p:txBody>
      </p:sp>
    </p:spTree>
    <p:extLst>
      <p:ext uri="{BB962C8B-B14F-4D97-AF65-F5344CB8AC3E}">
        <p14:creationId xmlns:p14="http://schemas.microsoft.com/office/powerpoint/2010/main" val="758221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8B4290-91AB-4EA6-AF2C-003748486E03}" type="datetimeFigureOut">
              <a:rPr lang="en-US" smtClean="0"/>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0BF6F-1095-498C-B089-2027365CE2C0}" type="slidenum">
              <a:rPr lang="en-US" smtClean="0"/>
              <a:t>‹#›</a:t>
            </a:fld>
            <a:endParaRPr lang="en-US"/>
          </a:p>
        </p:txBody>
      </p:sp>
    </p:spTree>
    <p:extLst>
      <p:ext uri="{BB962C8B-B14F-4D97-AF65-F5344CB8AC3E}">
        <p14:creationId xmlns:p14="http://schemas.microsoft.com/office/powerpoint/2010/main" val="1174021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8B4290-91AB-4EA6-AF2C-003748486E03}" type="datetimeFigureOut">
              <a:rPr lang="en-US" smtClean="0"/>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0BF6F-1095-498C-B089-2027365CE2C0}" type="slidenum">
              <a:rPr lang="en-US" smtClean="0"/>
              <a:t>‹#›</a:t>
            </a:fld>
            <a:endParaRPr lang="en-US"/>
          </a:p>
        </p:txBody>
      </p:sp>
    </p:spTree>
    <p:extLst>
      <p:ext uri="{BB962C8B-B14F-4D97-AF65-F5344CB8AC3E}">
        <p14:creationId xmlns:p14="http://schemas.microsoft.com/office/powerpoint/2010/main" val="716333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8B4290-91AB-4EA6-AF2C-003748486E03}" type="datetimeFigureOut">
              <a:rPr lang="en-US" smtClean="0"/>
              <a:t>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20BF6F-1095-498C-B089-2027365CE2C0}" type="slidenum">
              <a:rPr lang="en-US" smtClean="0"/>
              <a:t>‹#›</a:t>
            </a:fld>
            <a:endParaRPr lang="en-US"/>
          </a:p>
        </p:txBody>
      </p:sp>
    </p:spTree>
    <p:extLst>
      <p:ext uri="{BB962C8B-B14F-4D97-AF65-F5344CB8AC3E}">
        <p14:creationId xmlns:p14="http://schemas.microsoft.com/office/powerpoint/2010/main" val="3548580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8B4290-91AB-4EA6-AF2C-003748486E03}" type="datetimeFigureOut">
              <a:rPr lang="en-US" smtClean="0"/>
              <a:t>2/12/2014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20BF6F-1095-498C-B089-2027365CE2C0}" type="slidenum">
              <a:rPr lang="en-US" smtClean="0"/>
              <a:t>‹#›</a:t>
            </a:fld>
            <a:endParaRPr lang="en-US"/>
          </a:p>
        </p:txBody>
      </p:sp>
    </p:spTree>
    <p:extLst>
      <p:ext uri="{BB962C8B-B14F-4D97-AF65-F5344CB8AC3E}">
        <p14:creationId xmlns:p14="http://schemas.microsoft.com/office/powerpoint/2010/main" val="2971918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8B4290-91AB-4EA6-AF2C-003748486E03}" type="datetimeFigureOut">
              <a:rPr lang="en-US" smtClean="0"/>
              <a:t>2/12/2014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20BF6F-1095-498C-B089-2027365CE2C0}" type="slidenum">
              <a:rPr lang="en-US" smtClean="0"/>
              <a:t>‹#›</a:t>
            </a:fld>
            <a:endParaRPr lang="en-US"/>
          </a:p>
        </p:txBody>
      </p:sp>
    </p:spTree>
    <p:extLst>
      <p:ext uri="{BB962C8B-B14F-4D97-AF65-F5344CB8AC3E}">
        <p14:creationId xmlns:p14="http://schemas.microsoft.com/office/powerpoint/2010/main" val="1100104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8B4290-91AB-4EA6-AF2C-003748486E03}" type="datetimeFigureOut">
              <a:rPr lang="en-US" smtClean="0"/>
              <a:t>2/12/2014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20BF6F-1095-498C-B089-2027365CE2C0}" type="slidenum">
              <a:rPr lang="en-US" smtClean="0"/>
              <a:t>‹#›</a:t>
            </a:fld>
            <a:endParaRPr lang="en-US"/>
          </a:p>
        </p:txBody>
      </p:sp>
    </p:spTree>
    <p:extLst>
      <p:ext uri="{BB962C8B-B14F-4D97-AF65-F5344CB8AC3E}">
        <p14:creationId xmlns:p14="http://schemas.microsoft.com/office/powerpoint/2010/main" val="1499110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8B4290-91AB-4EA6-AF2C-003748486E03}" type="datetimeFigureOut">
              <a:rPr lang="en-US" smtClean="0"/>
              <a:t>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20BF6F-1095-498C-B089-2027365CE2C0}" type="slidenum">
              <a:rPr lang="en-US" smtClean="0"/>
              <a:t>‹#›</a:t>
            </a:fld>
            <a:endParaRPr lang="en-US"/>
          </a:p>
        </p:txBody>
      </p:sp>
    </p:spTree>
    <p:extLst>
      <p:ext uri="{BB962C8B-B14F-4D97-AF65-F5344CB8AC3E}">
        <p14:creationId xmlns:p14="http://schemas.microsoft.com/office/powerpoint/2010/main" val="1949807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8B4290-91AB-4EA6-AF2C-003748486E03}" type="datetimeFigureOut">
              <a:rPr lang="en-US" smtClean="0"/>
              <a:t>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20BF6F-1095-498C-B089-2027365CE2C0}" type="slidenum">
              <a:rPr lang="en-US" smtClean="0"/>
              <a:t>‹#›</a:t>
            </a:fld>
            <a:endParaRPr lang="en-US"/>
          </a:p>
        </p:txBody>
      </p:sp>
    </p:spTree>
    <p:extLst>
      <p:ext uri="{BB962C8B-B14F-4D97-AF65-F5344CB8AC3E}">
        <p14:creationId xmlns:p14="http://schemas.microsoft.com/office/powerpoint/2010/main" val="2506755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8B4290-91AB-4EA6-AF2C-003748486E03}" type="datetimeFigureOut">
              <a:rPr lang="en-US" smtClean="0"/>
              <a:t>2/12/2014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20BF6F-1095-498C-B089-2027365CE2C0}" type="slidenum">
              <a:rPr lang="en-US" smtClean="0"/>
              <a:t>‹#›</a:t>
            </a:fld>
            <a:endParaRPr lang="en-US"/>
          </a:p>
        </p:txBody>
      </p:sp>
    </p:spTree>
    <p:extLst>
      <p:ext uri="{BB962C8B-B14F-4D97-AF65-F5344CB8AC3E}">
        <p14:creationId xmlns:p14="http://schemas.microsoft.com/office/powerpoint/2010/main" val="458684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imgres?imgurl=http://upload.wikimedia.org/wikipedia/en/6/67/Newcoke.jpg&amp;imgrefurl=http://en.wikipedia.org/wiki/Coca-Cola&amp;usg=__kbF_mAfPVrvGAp_Y2t43eMXvmlU=&amp;h=262&amp;w=200&amp;sz=17&amp;hl=en&amp;start=9&amp;zoom=1&amp;tbnid=xwPsYFVoVZoqkM:&amp;tbnh=112&amp;tbnw=85&amp;ei=GnKgTszvNoKEtgfgg7WtBQ&amp;prev=/search?q=coca+cola+advertisement&amp;um=1&amp;hl=en&amp;sa=N&amp;tbm=isch&amp;um=1&amp;itbs=1"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www.google.com/imgres?imgurl=http://cdn.babble.com/strollerderby/files/2009/11/built-ford-tough.jpg&amp;imgrefurl=http://blogs.babble.com/strollerderby/?attachment_id=11290&amp;h=420&amp;w=399&amp;sz=50&amp;tbnid=wCni3n2acU4vIM:&amp;tbnh=125&amp;tbnw=119&amp;prev=/search?q=built+ford+tough&amp;tbm=isch&amp;tbo=u&amp;zoom=1&amp;q=built+ford+tough&amp;hl=en&amp;usg=__ym5CDUq0xuhev99ZLiCiPBNXQCg=&amp;sa=X&amp;ei=13OgTsftJZGDtgfOvOCJBQ&amp;ved=0CB0Q9QEwA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upload.wikimedia.org/wikipedia/commons/6/62/John_F._Kerry.jpg" TargetMode="External"/><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hyperlink" Target="http://www.freewebs.com/crkrauss/Karloff__Boris__Frankenstein__03.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plan59.com/images/JPGs/chrysler_1954_cover_02.jpg"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39.png"/><Relationship Id="rId5" Type="http://schemas.microsoft.com/office/2007/relationships/hdphoto" Target="../media/hdphoto1.wdp"/><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4636"/>
            <a:ext cx="7772400" cy="1470025"/>
          </a:xfrm>
        </p:spPr>
        <p:txBody>
          <a:bodyPr/>
          <a:lstStyle/>
          <a:p>
            <a:r>
              <a:rPr lang="en-US" dirty="0" smtClean="0"/>
              <a:t>Good Afternoon </a:t>
            </a:r>
            <a:endParaRPr lang="en-US" dirty="0"/>
          </a:p>
        </p:txBody>
      </p:sp>
      <p:sp>
        <p:nvSpPr>
          <p:cNvPr id="3" name="Subtitle 2"/>
          <p:cNvSpPr>
            <a:spLocks noGrp="1"/>
          </p:cNvSpPr>
          <p:nvPr>
            <p:ph type="subTitle" idx="1"/>
          </p:nvPr>
        </p:nvSpPr>
        <p:spPr>
          <a:xfrm>
            <a:off x="1447800" y="5410200"/>
            <a:ext cx="6400800" cy="1752600"/>
          </a:xfrm>
        </p:spPr>
        <p:txBody>
          <a:bodyPr/>
          <a:lstStyle/>
          <a:p>
            <a:r>
              <a:rPr lang="en-US" dirty="0" smtClean="0"/>
              <a:t>Please sit with your groups and take out </a:t>
            </a:r>
            <a:r>
              <a:rPr lang="en-US" dirty="0" smtClean="0"/>
              <a:t>your notes from yesterday. </a:t>
            </a:r>
            <a:endParaRPr lang="en-US" dirty="0"/>
          </a:p>
        </p:txBody>
      </p:sp>
      <p:pic>
        <p:nvPicPr>
          <p:cNvPr id="31748" name="Picture 4" descr="http://cdn.all-that-is-interesting.com/wordpress/wp-content/uploads/2012/02/just-tra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1143000"/>
            <a:ext cx="3105150" cy="4305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4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en-US" altLang="en-US" sz="4400" smtClean="0"/>
              <a:t>Who uses propaganda?</a:t>
            </a:r>
          </a:p>
        </p:txBody>
      </p:sp>
      <p:sp>
        <p:nvSpPr>
          <p:cNvPr id="8195" name="Rectangle 3"/>
          <p:cNvSpPr>
            <a:spLocks noGrp="1" noChangeArrowheads="1"/>
          </p:cNvSpPr>
          <p:nvPr>
            <p:ph type="body" sz="half" idx="1"/>
          </p:nvPr>
        </p:nvSpPr>
        <p:spPr/>
        <p:txBody>
          <a:bodyPr/>
          <a:lstStyle/>
          <a:p>
            <a:pPr eaLnBrk="1" hangingPunct="1"/>
            <a:r>
              <a:rPr lang="en-US" altLang="en-US" sz="3600" smtClean="0"/>
              <a:t>Military</a:t>
            </a:r>
          </a:p>
          <a:p>
            <a:pPr eaLnBrk="1" hangingPunct="1"/>
            <a:r>
              <a:rPr lang="en-US" altLang="en-US" sz="3600" smtClean="0"/>
              <a:t>Media</a:t>
            </a:r>
          </a:p>
          <a:p>
            <a:pPr eaLnBrk="1" hangingPunct="1"/>
            <a:r>
              <a:rPr lang="en-US" altLang="en-US" sz="3600" smtClean="0"/>
              <a:t>Advertisers</a:t>
            </a:r>
          </a:p>
          <a:p>
            <a:pPr eaLnBrk="1" hangingPunct="1"/>
            <a:r>
              <a:rPr lang="en-US" altLang="en-US" sz="3600" smtClean="0"/>
              <a:t>Politicians</a:t>
            </a:r>
          </a:p>
          <a:p>
            <a:pPr eaLnBrk="1" hangingPunct="1"/>
            <a:r>
              <a:rPr lang="en-US" altLang="en-US" sz="4400" smtClean="0"/>
              <a:t>You and I!!!</a:t>
            </a:r>
          </a:p>
        </p:txBody>
      </p:sp>
      <p:sp>
        <p:nvSpPr>
          <p:cNvPr id="8196" name="Rectangle 7"/>
          <p:cNvSpPr>
            <a:spLocks noChangeArrowheads="1"/>
          </p:cNvSpPr>
          <p:nvPr/>
        </p:nvSpPr>
        <p:spPr bwMode="auto">
          <a:xfrm>
            <a:off x="4110038" y="2543175"/>
            <a:ext cx="31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spcBef>
                <a:spcPct val="0"/>
              </a:spcBef>
              <a:buClrTx/>
              <a:buFontTx/>
              <a:buNone/>
            </a:pPr>
            <a:endParaRPr lang="en-US" altLang="en-US" sz="2400">
              <a:latin typeface="Times New Roman" pitchFamily="18" charset="0"/>
            </a:endParaRPr>
          </a:p>
        </p:txBody>
      </p:sp>
      <p:pic>
        <p:nvPicPr>
          <p:cNvPr id="8197" name="Picture 12" descr="434388a191a81515a9781ce63e06b49b-3237"/>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572000" y="1752600"/>
            <a:ext cx="3343275" cy="4191000"/>
          </a:xfrm>
          <a:noFill/>
        </p:spPr>
      </p:pic>
    </p:spTree>
    <p:extLst>
      <p:ext uri="{BB962C8B-B14F-4D97-AF65-F5344CB8AC3E}">
        <p14:creationId xmlns:p14="http://schemas.microsoft.com/office/powerpoint/2010/main" val="2620559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381000"/>
            <a:ext cx="8458200" cy="762000"/>
          </a:xfrm>
        </p:spPr>
        <p:txBody>
          <a:bodyPr>
            <a:normAutofit fontScale="90000"/>
          </a:bodyPr>
          <a:lstStyle/>
          <a:p>
            <a:pPr eaLnBrk="1" hangingPunct="1"/>
            <a:r>
              <a:rPr lang="en-US" altLang="en-US" sz="5400" b="1" dirty="0" smtClean="0">
                <a:solidFill>
                  <a:schemeClr val="hlink"/>
                </a:solidFill>
              </a:rPr>
              <a:t>Propaganda Techniques</a:t>
            </a:r>
          </a:p>
        </p:txBody>
      </p:sp>
      <p:sp>
        <p:nvSpPr>
          <p:cNvPr id="3075" name="Rectangle 3"/>
          <p:cNvSpPr>
            <a:spLocks noGrp="1" noChangeArrowheads="1"/>
          </p:cNvSpPr>
          <p:nvPr>
            <p:ph type="body" idx="1"/>
          </p:nvPr>
        </p:nvSpPr>
        <p:spPr>
          <a:xfrm>
            <a:off x="457200" y="1295400"/>
            <a:ext cx="8077200" cy="5105400"/>
          </a:xfrm>
        </p:spPr>
        <p:txBody>
          <a:bodyPr/>
          <a:lstStyle/>
          <a:p>
            <a:pPr eaLnBrk="1" hangingPunct="1">
              <a:lnSpc>
                <a:spcPct val="90000"/>
              </a:lnSpc>
            </a:pPr>
            <a:r>
              <a:rPr lang="en-US" altLang="en-US" sz="3600" b="1" dirty="0" smtClean="0"/>
              <a:t>Bandwagon Technique</a:t>
            </a:r>
          </a:p>
          <a:p>
            <a:pPr eaLnBrk="1" hangingPunct="1">
              <a:lnSpc>
                <a:spcPct val="90000"/>
              </a:lnSpc>
            </a:pPr>
            <a:r>
              <a:rPr lang="en-US" altLang="en-US" sz="3600" b="1" dirty="0" smtClean="0"/>
              <a:t>Testimonial</a:t>
            </a:r>
          </a:p>
          <a:p>
            <a:pPr eaLnBrk="1" hangingPunct="1">
              <a:lnSpc>
                <a:spcPct val="90000"/>
              </a:lnSpc>
            </a:pPr>
            <a:r>
              <a:rPr lang="en-US" altLang="en-US" sz="3600" b="1" dirty="0" smtClean="0"/>
              <a:t>Loaded Word</a:t>
            </a:r>
          </a:p>
          <a:p>
            <a:pPr eaLnBrk="1" hangingPunct="1">
              <a:lnSpc>
                <a:spcPct val="90000"/>
              </a:lnSpc>
            </a:pPr>
            <a:r>
              <a:rPr lang="en-US" altLang="en-US" sz="3600" b="1" dirty="0" smtClean="0"/>
              <a:t>Misuse of statistics</a:t>
            </a:r>
          </a:p>
          <a:p>
            <a:pPr eaLnBrk="1" hangingPunct="1">
              <a:lnSpc>
                <a:spcPct val="90000"/>
              </a:lnSpc>
            </a:pPr>
            <a:r>
              <a:rPr lang="en-US" altLang="en-US" sz="3600" b="1" dirty="0" smtClean="0"/>
              <a:t>Name calling or stereotyping</a:t>
            </a:r>
          </a:p>
          <a:p>
            <a:pPr eaLnBrk="1" hangingPunct="1">
              <a:lnSpc>
                <a:spcPct val="90000"/>
              </a:lnSpc>
            </a:pPr>
            <a:r>
              <a:rPr lang="en-US" altLang="en-US" sz="3600" b="1" dirty="0" smtClean="0"/>
              <a:t>Plain Folks</a:t>
            </a:r>
          </a:p>
          <a:p>
            <a:pPr eaLnBrk="1" hangingPunct="1">
              <a:lnSpc>
                <a:spcPct val="90000"/>
              </a:lnSpc>
            </a:pPr>
            <a:r>
              <a:rPr lang="en-US" altLang="en-US" sz="3600" b="1" dirty="0" smtClean="0"/>
              <a:t>Snob Appeal </a:t>
            </a:r>
          </a:p>
          <a:p>
            <a:pPr eaLnBrk="1" hangingPunct="1">
              <a:lnSpc>
                <a:spcPct val="90000"/>
              </a:lnSpc>
            </a:pPr>
            <a:r>
              <a:rPr lang="en-US" altLang="en-US" sz="3600" b="1" dirty="0" smtClean="0"/>
              <a:t>Transfer</a:t>
            </a:r>
          </a:p>
          <a:p>
            <a:pPr eaLnBrk="1" hangingPunct="1">
              <a:lnSpc>
                <a:spcPct val="90000"/>
              </a:lnSpc>
            </a:pPr>
            <a:endParaRPr lang="en-US" altLang="en-US" sz="3600" b="1" dirty="0" smtClean="0">
              <a:solidFill>
                <a:srgbClr val="000099"/>
              </a:solidFill>
            </a:endParaRPr>
          </a:p>
          <a:p>
            <a:pPr eaLnBrk="1" hangingPunct="1">
              <a:lnSpc>
                <a:spcPct val="90000"/>
              </a:lnSpc>
            </a:pPr>
            <a:endParaRPr lang="en-US" altLang="en-US" sz="3600" b="1" dirty="0" smtClean="0">
              <a:solidFill>
                <a:srgbClr val="FFFF66"/>
              </a:solidFill>
            </a:endParaRPr>
          </a:p>
        </p:txBody>
      </p:sp>
    </p:spTree>
    <p:extLst>
      <p:ext uri="{BB962C8B-B14F-4D97-AF65-F5344CB8AC3E}">
        <p14:creationId xmlns:p14="http://schemas.microsoft.com/office/powerpoint/2010/main" val="3262117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5">
                                            <p:txEl>
                                              <p:pRg st="0" end="0"/>
                                            </p:txEl>
                                          </p:spTgt>
                                        </p:tgtEl>
                                        <p:attrNameLst>
                                          <p:attrName>style.visibility</p:attrName>
                                        </p:attrNameLst>
                                      </p:cBhvr>
                                      <p:to>
                                        <p:strVal val="visible"/>
                                      </p:to>
                                    </p:set>
                                    <p:anim calcmode="lin" valueType="num">
                                      <p:cBhvr additive="base">
                                        <p:cTn id="13" dur="500" fill="hold"/>
                                        <p:tgtEl>
                                          <p:spTgt spid="307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5">
                                            <p:txEl>
                                              <p:pRg st="1" end="1"/>
                                            </p:txEl>
                                          </p:spTgt>
                                        </p:tgtEl>
                                        <p:attrNameLst>
                                          <p:attrName>style.visibility</p:attrName>
                                        </p:attrNameLst>
                                      </p:cBhvr>
                                      <p:to>
                                        <p:strVal val="visible"/>
                                      </p:to>
                                    </p:set>
                                    <p:anim calcmode="lin" valueType="num">
                                      <p:cBhvr additive="base">
                                        <p:cTn id="19" dur="500" fill="hold"/>
                                        <p:tgtEl>
                                          <p:spTgt spid="307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5">
                                            <p:txEl>
                                              <p:pRg st="2" end="2"/>
                                            </p:txEl>
                                          </p:spTgt>
                                        </p:tgtEl>
                                        <p:attrNameLst>
                                          <p:attrName>style.visibility</p:attrName>
                                        </p:attrNameLst>
                                      </p:cBhvr>
                                      <p:to>
                                        <p:strVal val="visible"/>
                                      </p:to>
                                    </p:set>
                                    <p:anim calcmode="lin" valueType="num">
                                      <p:cBhvr additive="base">
                                        <p:cTn id="25" dur="500" fill="hold"/>
                                        <p:tgtEl>
                                          <p:spTgt spid="307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75">
                                            <p:txEl>
                                              <p:pRg st="3" end="3"/>
                                            </p:txEl>
                                          </p:spTgt>
                                        </p:tgtEl>
                                        <p:attrNameLst>
                                          <p:attrName>style.visibility</p:attrName>
                                        </p:attrNameLst>
                                      </p:cBhvr>
                                      <p:to>
                                        <p:strVal val="visible"/>
                                      </p:to>
                                    </p:set>
                                    <p:anim calcmode="lin" valueType="num">
                                      <p:cBhvr additive="base">
                                        <p:cTn id="31" dur="500" fill="hold"/>
                                        <p:tgtEl>
                                          <p:spTgt spid="3075">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0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075">
                                            <p:txEl>
                                              <p:pRg st="4" end="4"/>
                                            </p:txEl>
                                          </p:spTgt>
                                        </p:tgtEl>
                                        <p:attrNameLst>
                                          <p:attrName>style.visibility</p:attrName>
                                        </p:attrNameLst>
                                      </p:cBhvr>
                                      <p:to>
                                        <p:strVal val="visible"/>
                                      </p:to>
                                    </p:set>
                                    <p:anim calcmode="lin" valueType="num">
                                      <p:cBhvr additive="base">
                                        <p:cTn id="37" dur="500" fill="hold"/>
                                        <p:tgtEl>
                                          <p:spTgt spid="3075">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0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075">
                                            <p:txEl>
                                              <p:pRg st="5" end="5"/>
                                            </p:txEl>
                                          </p:spTgt>
                                        </p:tgtEl>
                                        <p:attrNameLst>
                                          <p:attrName>style.visibility</p:attrName>
                                        </p:attrNameLst>
                                      </p:cBhvr>
                                      <p:to>
                                        <p:strVal val="visible"/>
                                      </p:to>
                                    </p:set>
                                    <p:anim calcmode="lin" valueType="num">
                                      <p:cBhvr additive="base">
                                        <p:cTn id="43" dur="500" fill="hold"/>
                                        <p:tgtEl>
                                          <p:spTgt spid="3075">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07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075">
                                            <p:txEl>
                                              <p:pRg st="6" end="6"/>
                                            </p:txEl>
                                          </p:spTgt>
                                        </p:tgtEl>
                                        <p:attrNameLst>
                                          <p:attrName>style.visibility</p:attrName>
                                        </p:attrNameLst>
                                      </p:cBhvr>
                                      <p:to>
                                        <p:strVal val="visible"/>
                                      </p:to>
                                    </p:set>
                                    <p:anim calcmode="lin" valueType="num">
                                      <p:cBhvr additive="base">
                                        <p:cTn id="49" dur="500" fill="hold"/>
                                        <p:tgtEl>
                                          <p:spTgt spid="3075">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07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075">
                                            <p:txEl>
                                              <p:pRg st="7" end="7"/>
                                            </p:txEl>
                                          </p:spTgt>
                                        </p:tgtEl>
                                        <p:attrNameLst>
                                          <p:attrName>style.visibility</p:attrName>
                                        </p:attrNameLst>
                                      </p:cBhvr>
                                      <p:to>
                                        <p:strVal val="visible"/>
                                      </p:to>
                                    </p:set>
                                    <p:anim calcmode="lin" valueType="num">
                                      <p:cBhvr additive="base">
                                        <p:cTn id="55" dur="500" fill="hold"/>
                                        <p:tgtEl>
                                          <p:spTgt spid="3075">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07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381000"/>
            <a:ext cx="7772400" cy="1371600"/>
          </a:xfrm>
        </p:spPr>
        <p:txBody>
          <a:bodyPr>
            <a:normAutofit fontScale="90000"/>
          </a:bodyPr>
          <a:lstStyle/>
          <a:p>
            <a:pPr algn="ctr" eaLnBrk="1" hangingPunct="1"/>
            <a:r>
              <a:rPr lang="en-US" altLang="en-US" sz="6600" b="1" dirty="0" smtClean="0">
                <a:solidFill>
                  <a:srgbClr val="FF0000"/>
                </a:solidFill>
              </a:rPr>
              <a:t>Bandwagon Technique</a:t>
            </a:r>
          </a:p>
        </p:txBody>
      </p:sp>
      <p:sp>
        <p:nvSpPr>
          <p:cNvPr id="4099" name="Rectangle 3"/>
          <p:cNvSpPr>
            <a:spLocks noGrp="1" noChangeArrowheads="1"/>
          </p:cNvSpPr>
          <p:nvPr>
            <p:ph type="body" idx="1"/>
          </p:nvPr>
        </p:nvSpPr>
        <p:spPr>
          <a:xfrm>
            <a:off x="685800" y="4953000"/>
            <a:ext cx="7772400" cy="1295400"/>
          </a:xfrm>
        </p:spPr>
        <p:txBody>
          <a:bodyPr>
            <a:normAutofit lnSpcReduction="10000"/>
          </a:bodyPr>
          <a:lstStyle/>
          <a:p>
            <a:pPr eaLnBrk="1" hangingPunct="1">
              <a:lnSpc>
                <a:spcPct val="90000"/>
              </a:lnSpc>
            </a:pPr>
            <a:r>
              <a:rPr lang="en-US" altLang="en-US" sz="4800" b="1" dirty="0" smtClean="0">
                <a:solidFill>
                  <a:schemeClr val="hlink"/>
                </a:solidFill>
              </a:rPr>
              <a:t>Everyone is doing it!  You should too!!!</a:t>
            </a:r>
          </a:p>
          <a:p>
            <a:pPr eaLnBrk="1" hangingPunct="1">
              <a:lnSpc>
                <a:spcPct val="90000"/>
              </a:lnSpc>
            </a:pPr>
            <a:endParaRPr lang="en-US" altLang="en-US" sz="4800" b="1" dirty="0" smtClean="0">
              <a:solidFill>
                <a:srgbClr val="FF0000"/>
              </a:solidFill>
            </a:endParaRPr>
          </a:p>
          <a:p>
            <a:pPr eaLnBrk="1" hangingPunct="1">
              <a:lnSpc>
                <a:spcPct val="90000"/>
              </a:lnSpc>
            </a:pPr>
            <a:endParaRPr lang="en-US" altLang="en-US" sz="4800" b="1" dirty="0" smtClean="0">
              <a:solidFill>
                <a:srgbClr val="FF0000"/>
              </a:solidFill>
            </a:endParaRPr>
          </a:p>
        </p:txBody>
      </p:sp>
      <p:pic>
        <p:nvPicPr>
          <p:cNvPr id="10244" name="Picture 5" descr="McDonald%2525252525255C%27s%25252525252520and%25252525252520the%25252525252520Bandwagon%25252525252520App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133600"/>
            <a:ext cx="60198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5569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9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099">
                                            <p:txEl>
                                              <p:pRg st="0" end="0"/>
                                            </p:txEl>
                                          </p:spTgt>
                                        </p:tgtEl>
                                        <p:attrNameLst>
                                          <p:attrName>style.visibility</p:attrName>
                                        </p:attrNameLst>
                                      </p:cBhvr>
                                      <p:to>
                                        <p:strVal val="visible"/>
                                      </p:to>
                                    </p:set>
                                    <p:anim calcmode="lin" valueType="num">
                                      <p:cBhvr>
                                        <p:cTn id="15" dur="1000" fill="hold"/>
                                        <p:tgtEl>
                                          <p:spTgt spid="4099">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099">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09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09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209550"/>
            <a:ext cx="7772400" cy="990600"/>
          </a:xfrm>
        </p:spPr>
        <p:txBody>
          <a:bodyPr>
            <a:normAutofit fontScale="90000"/>
          </a:bodyPr>
          <a:lstStyle/>
          <a:p>
            <a:pPr algn="ctr" eaLnBrk="1" hangingPunct="1"/>
            <a:r>
              <a:rPr lang="en-US" altLang="en-US" sz="7200" b="1" dirty="0" smtClean="0">
                <a:solidFill>
                  <a:srgbClr val="FF0000"/>
                </a:solidFill>
              </a:rPr>
              <a:t>Testimonial</a:t>
            </a:r>
          </a:p>
        </p:txBody>
      </p:sp>
      <p:sp>
        <p:nvSpPr>
          <p:cNvPr id="11267" name="Rectangle 3"/>
          <p:cNvSpPr>
            <a:spLocks noGrp="1" noChangeArrowheads="1"/>
          </p:cNvSpPr>
          <p:nvPr>
            <p:ph type="body" sz="half" idx="1"/>
          </p:nvPr>
        </p:nvSpPr>
        <p:spPr>
          <a:xfrm>
            <a:off x="381000" y="1371600"/>
            <a:ext cx="4648200" cy="2895600"/>
          </a:xfrm>
        </p:spPr>
        <p:txBody>
          <a:bodyPr/>
          <a:lstStyle/>
          <a:p>
            <a:pPr eaLnBrk="1" hangingPunct="1"/>
            <a:r>
              <a:rPr lang="en-US" altLang="en-US" sz="2800" b="1" smtClean="0">
                <a:solidFill>
                  <a:srgbClr val="000000"/>
                </a:solidFill>
                <a:latin typeface="Arial" charset="0"/>
              </a:rPr>
              <a:t>Testimonials are quotations or endorsements which  connect a famous or respectable person with a product or item. </a:t>
            </a:r>
            <a:endParaRPr lang="en-US" altLang="en-US" sz="2800" b="1" smtClean="0">
              <a:solidFill>
                <a:schemeClr val="hlink"/>
              </a:solidFill>
            </a:endParaRPr>
          </a:p>
          <a:p>
            <a:pPr eaLnBrk="1" hangingPunct="1"/>
            <a:endParaRPr lang="en-US" altLang="en-US" sz="2800" b="1" smtClean="0">
              <a:solidFill>
                <a:schemeClr val="hlink"/>
              </a:solidFill>
            </a:endParaRPr>
          </a:p>
          <a:p>
            <a:pPr eaLnBrk="1" hangingPunct="1"/>
            <a:endParaRPr lang="en-US" altLang="en-US" sz="2000" b="1" smtClean="0">
              <a:solidFill>
                <a:srgbClr val="FF0000"/>
              </a:solidFill>
            </a:endParaRPr>
          </a:p>
        </p:txBody>
      </p:sp>
      <p:sp>
        <p:nvSpPr>
          <p:cNvPr id="11268" name="Rectangle 13"/>
          <p:cNvSpPr>
            <a:spLocks noChangeArrowheads="1"/>
          </p:cNvSpPr>
          <p:nvPr/>
        </p:nvSpPr>
        <p:spPr bwMode="auto">
          <a:xfrm>
            <a:off x="3767138" y="2641600"/>
            <a:ext cx="31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spcBef>
                <a:spcPct val="0"/>
              </a:spcBef>
              <a:buClrTx/>
              <a:buFontTx/>
              <a:buNone/>
            </a:pPr>
            <a:endParaRPr lang="en-US" altLang="en-US" sz="2400">
              <a:latin typeface="Times New Roman" pitchFamily="18" charset="0"/>
            </a:endParaRPr>
          </a:p>
        </p:txBody>
      </p:sp>
      <p:pic>
        <p:nvPicPr>
          <p:cNvPr id="11269" name="Picture 17" descr="covergirl"/>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994275" y="1752600"/>
            <a:ext cx="3117850" cy="4191000"/>
          </a:xfrm>
          <a:noFill/>
        </p:spPr>
      </p:pic>
      <p:sp>
        <p:nvSpPr>
          <p:cNvPr id="11270" name="Rectangle 20"/>
          <p:cNvSpPr>
            <a:spLocks noChangeArrowheads="1"/>
          </p:cNvSpPr>
          <p:nvPr/>
        </p:nvSpPr>
        <p:spPr bwMode="auto">
          <a:xfrm>
            <a:off x="3749675" y="2703513"/>
            <a:ext cx="31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spcBef>
                <a:spcPct val="0"/>
              </a:spcBef>
              <a:buClrTx/>
              <a:buFontTx/>
              <a:buNone/>
            </a:pPr>
            <a:endParaRPr lang="en-US" altLang="en-US" sz="2400">
              <a:latin typeface="Times New Roman" pitchFamily="18" charset="0"/>
            </a:endParaRPr>
          </a:p>
        </p:txBody>
      </p:sp>
      <p:sp>
        <p:nvSpPr>
          <p:cNvPr id="2" name="AutoShape 2" descr="data:image/jpeg;base64,/9j/4AAQSkZJRgABAQAAAQABAAD/2wCEAAkGBxQSEhUUEhQUFBQVFRUVFBUUFBQUFBQVFRQWFhQUFBQYHCggGBolHBUUITEhJSkrLi4uFx8zODMsNygtLisBCgoKDg0OGhAQGiwlHCQsLCwsLCwsLCwsLCwsLCwsLCwsLCwsLCwsLCwsLCwsLCwsLCwsLCwsLCwsLCwsLCw3N//AABEIAMIBAwMBIgACEQEDEQH/xAAcAAAABwEBAAAAAAAAAAAAAAAAAQIDBAUGBwj/xAA+EAABAwIEAwUGBAYBAwUAAAABAAIDBBEFEiExBkFhEyJRcYEyUpGhscEHQnLRFCNikuHwM4Ki8RYkQ1Nj/8QAGwEAAgMBAQEAAAAAAAAAAAAAAQIAAwQFBgf/xAArEQACAgEEAQIEBwEAAAAAAAAAAQIRAwQSITEFMkETIlFxFCMzNEKhsdH/2gAMAwEAAhEDEQA/AL9gS5EQKcDbqog00qTEEhsKkNCKjRLFBBo1RhE5MBD1vBPxSaKCZUpsqloJPMyWyVQmvTkTkbJRYB6POo4clByYA8XriX4wYgZKmOEexEzMer5OfwA+K6VxLxLFSts83JuMo30bf9guHYtWmplfK/2nuJPPyHoEGyFG9NFWDoU32KACDZSIlNpsNe/2Wkq+oOD3v3v6BJPLCPbLIYpS6RnmBOdkt5S8EtGhDviVZQcItGzPv9VnerivYuWll7s5d2ROwJShSOPJdgh4ZaPygeg/ZTG8OMtsler+iHWk+rOKOw5/ulLZg0h5H4FdgqOHWcgmH4UG7CyH4mw/hkjJ8MULo9XN5bpjimY36H6rXugIBWA4ilOYgpsUt0rJkjtiUryo8u6MuTblrMbE3RgokSgA1NwwnN6H/fkoKlYe+zx4bfFQiOzYZjAETA6+YNF/NBVeGAGJh/pCJJY/BsmxBLARgJSspCWCyUESCgBYSJUd0Hi6gUMBKamzGVKhZolSGsSGFSoG2RNalgJkgDyO6bukSyWa4+6CfgLogOU/i5Kw1LAw98RfzB/1Etv1ssK3QXvupGMV3ayOkcbulc57v6QSQxv9oHxUIy6BAgbnq6wbBzIQSNCqzBabtZmt5bnyC6tg2HBoFgsuoy7flRq02NPlh4LgLW20C1FLQtHIJunZbZWMAWGubZvQbKYeCdEASwlNTEoDYAjMQSwUaawEV8KhVVCHf4Vq4KPKlaGMnidGW6jW3zC57xhR/nHqut1zbtKwHE1OCx3zT4J1IozRuJy8oFLkbqmiV0jmAKJGiUIBORGxHmE2gCoQ6lg5d2EdgfZCCkcPSf8Atov0/colXZZRuwEEdkLK4qCCBCPKjsoQIBKCACUAgEDU40IrJbUaIGjCSjChA1QcdYh2FFM4GxLS0eJLtLD4rVUmHPk2Fh4n7LA/jfglQ2njkZ3qdjryke00kANc4e7e+vK6gTicjiUM6Jz0jMoQ2PAmEicSOvlIIAd1I28lscKrX0zuzm9n8p308brOxPfSU0bWsd3o2uzNH/yEkua4dQRr0TTKyuyOkdAXwjU5rCw8b3uscsbyNs1xkoJHWqWVrwC03BU+Nc84Qxtjz3T+qMnvN8vFbyKbZYpLbKmbYS3KyWCnGqM16fY8I2MOIkYcEdwiLYkpt4T9kxPoo+CIrqnYrB8Wi17cwbrdTOWG40hOUkbKY38wmRfKzlMu5TScl9o+aQusclgOyIFGdklAAYRtGqRdSsPizyMb4vaD5ZhdQh1XBKJ3YRfoCC0ODQWgjFtmgfDRBT4aG3FwhZGgnFCRhORRX8kxUP7M+IOnW6plmjF8l6002rQ6AlAKEZC46GyfhLmmztQefglWoi3wM9NNRskuNgjeLNvfW17fZNfwsszg2JvdB7z3aNHl4q/gw9kQHaHO/WzQNTYX0apNZJSqPQ+J4oQuXZVU0ReWDbPfKXAgGwva/jb6FaGiwlrNT3j129E9UQNljy7AgFhAsWkatcPAg2KVQzFze9bOO68DYOG9uh3HQhX+xlJACarKZsrHRyNDmPaWuadQWkWIKeQUIeRuNuGnUFZLTu9lpzRO96J3sO+rT1aVUUNIZJGRjd7mtHqbH5XXoD8eOHBPRiqYP5lMe9YbwuPfv+k2d8fFcZ4Dgz1sd/yBz/UCw+qWcqjY0Y3JHWayAdkbC9hYegsFDmlbPR5IyMzcpLPzaXuLK/jgzNVLUYHlfmAc073abLnY82xnQyYVLgzb8LdPIHxMMcgdcOEbow1gbYh5/M4nbzWwwWqeQGv9oeKKmifsbkf1KywumzScvRDLkWT2BixuHBJLlV18r/yvA89FfVNLfQLP4xhzrWB1Og2VKhyXykVDny852f32TtPQSuItUD++6qcR4Ia2F00ssjnEgMawhrc7jYX0JtdZyqwiWEOMFQ97oyGyNBPdJschvz1C2/h3XDMb1EbpnTIsPqo9WzB3O11KpMULyWPBZINwefUHmspwXxU6QZJBZwOXW97je99lqJ2CQ3I1GxG49VnyXF0zRFp8oelcs/xPFeFyv2s8VUcRaQv/AElVrsZ9HDZx3j5lMp2o9o+ZTYXXXRyZdgekgo5CmnORAKCuuEYs9VGLX10HVUN1rfw6gvVNd7gcfkiuwHZqZuVoAGw/ygnmC4BQTgJEbC46JGJNdEwuNrAXNuSl4W/Ne3IqPxYbU0viGO+hWB5pSVo6kNNBOmSKIXjB8RdUHFFV2bAeedtvjf7LR4XE4xsDQScrfTRSP/SMcrg6oGfKbhl+7fxcOarhilONFss0McuTM8OTPlzXY7Q6OynKb+BWppMKc8jOCG768+iv4Y2sAa0BoA0aLCw8k8rseljH3MuTWOSpIRHGGiwFgOQTc1M1wILQb79T5p9BajGQqAZRltYchroTcuAudR+6XKcjg7k4hrvP8hP09Qm6xhBDgTpc2tcF1rDQa6gn4Jy4mjO4D225XFx8LjRFkJSCqocXY2EyTOazsy5krnENa1zDlcSTsCRf1C5rxh+NUUV46JvbvGnaHSEeXN/0QCdF4uqYWUdR25aIzDI12bYgsIt1PRecfwtZepf0ht8XD9lQ8QcSVNa8vqJXP1uGXIjb+hmwV3+F01qtw96I/wDa4H7qrN6GW4q3o7bTjRP5VEhkTj57BcqzqjVSeQVjhkOVt/FVcQzH1V0HWFkyYgZOqrsYoi5t27qc16kx7JkkyS4MO7EnBhhnjMsR2LO69uunqFBp4oQQS6aYXD+zyBt3C1u1I9ojT4LcVOFtJuLjy2+CYjwy25+QVscs4qiiWCMnZhjw2+Wd08QEZcbkG9nHx6FbKkoXADNurKKEN2SnFLKW7seGOivkZlWb4nf/ACZP0laGtkWH46xAMp3Dm6wHxVS5lRZLhHJJTuktRy7IAaLrnHfY24pklOOTLiigC4wuofhvQWifJbV7rN8gS0/O65hANV3zhLDhFDEzazQ4jrawHzJTJANCGI04gpYR/DSTKcouD4DmOd1cOwRsv/KLtP5eR80OGXtDHRtAGQ8vA6q6WXDjW1M2Z80t7S4EQQtaLNAA6JFS19hkIBuL3F+7zt1T6JaDIMQUoac2rnkWLnbkb26DoFIRFBQgaCQ+QDdQajEPdHqUspqPY0YOXQ/iDgGHMQ0W3NtDyOumi59xl+IzMPia2Jj5nOuGONmsBHvOtr5AJfG1O97RIZ3Na3RzDYRHNpd1hf1vzXI+IHzRRuhkaDESCBoRfWz2OHO3NCGTf0NkxuD5KLiTiuprXOM7+652fs2XbGHWAvl5mwGpVJdPGNJLE9FY20LQ8DS5K2P+rO34tJH0VTDHdWVDCY3skAPccHbeBulmrTQ8OGmdo/i8ouUcFQXakWHJFTsa9gOhBFx5FANsbfBcdrk6qfBocNo9A4qRMqGmxB7OWYKRFib3fk+aNqhl2Tr2KkRTKCMz9xYeakTjLZRWGVFgHXRFqap33Trlam2irpjTlFnlsE9O+ypa6dJJMsXBCxOqvoCuZcb1uZwYDoPqtziM+VrnFctxOXO8k66lXaXE5S3GXU5KVFVINkhwT0g1TEq6O05w04phx1TpCRbVNtIOQbjz+69G4FKJImPboHNBtzC87Qt1C7vwfP8AyW66AAf76qJANMEEQKClEJFLOYpg4bHR3ldbBrri4WOqGaq6wCszDI7du3ULDp8iT2s6Orx2t6LlBJe63RUGO8Uw0w7zrn3W6uJ6Dl6rW2krZijFydIvnvA3VHifEsUXdBzP91up9fBc/wAU4lqqs5Y7wxu001eR1dy9FYYJg3Zi+55k6krJPVLqBthomlczVfxJeMzja+uXw/yolTVa5W7/ACA8SmZ5cg+QHVIiaRv7R36dEmOLyPkOWSxR47Mb+J7KkwsMTzkY8Oexv5iNW35kLnM+ONmJM4BI7rWWJYzTUi/O67fiUGdhF7XFv9C4/inCzC3OA6KQZg4G5YS33fAH7roRUY9IwSnKXZST11MGm0bnv2ab5Wt6nmSqk2JRsgJdlaC48gBqVbwcOSkXeRGOd+84DyCLlYCJRPAOqt464ZCLX+yjU+E6g8nE2JFiQN3WS8Wc1tmst1PMpbGTo3XAuLdrCWEnNGcp6g6tP2V3Vk3bl0N9L7HoVzHgeuMdW1pPdlBYfO12/MfNdSljv9lzc0Nszo6fJaTZKw/EGi7ZmljuRPsnyKuqN0bh3XAqnpJxbLI0OCfdRwHVpdH+m/0SJJrhm+UIvr/peEWTFTKLWPx8FVNpvCok+X7KZFhjD3pC555FznWHoDZDlFM4JLsOnqS02P8A5Uh9Yorob89tkzI2yXc0VUKqam6r5U+421VXilc2NjnE2A/34ob2+AsyfHWLBgyA6lYCOS9ypnEFaZpC48zoOgVfCungThE5meW6Qbk08Jx5TV1dZSNyCyaYnp9kyAjYBcbtV1bgp+VrXMuY3NF9SS0gm4tsbfdcoWl4N4jNI831jdbMCLgdfEeaFko7iyYECxCCqqbHaN7Q4Ss1/qt5o1LJRsZI1Dzlj8zdCFPJUeRlzdcuXdo7MXxTIOJ4lNILNJZ1G6p6bBATd1yTuXXJ+JWm7IdEDlCd3L1MEah6SupsMa03srBxDQmZqkNHgo3bGTbRvj49AljjbdIM8qStsTDd7i87DRo+pUhBjbCw2CNdGENqo5OSbnKxmUKlq4dx49Nwr8qPUxtAJOlgSfhdWCHMnQxwyudGwMIJzAsOWTe/8zdnLTZVuPY7I9hAjDYwRq11w49SFuMU/hhF2sr2NadQ5xFzrs0DUlcy4kndK0Pjje2nzZWuc3KHG2/UpWRDU2IvlNzoAMoA0AA2AUScWFzz26qbDVU8cAJ78x3adGt69SqKaqLnEnyA8Aghh6nl7ORj/ce139rgfsu8U9nNDhsQCOoIuvPZcuy8A4n2tLG12j42hjgd7N9l3qLfBZNVHhM16aXLRq4qa6ebSAckI5bKwY8WWGjenRHZGByS3PPolucFGmlARojY06SyiyzpFTVAKorKw/lSsSyRXYg1gJJWHx+vdLe+jRqB9z1VpUMLtTqs/wAQOyt89E+JXIE+ItmVqnXcmw6yU9JI0XXSpHKb5A8pslE13ySSVBA3aoCPS/LZElseduV7+qjITsKga9wa63fOTXkT7Lvkrqk4XfqbEgfmjGe2vuncKliozlzhw0sQBvofsuk8NYs2VoEgDZAPyjL6iyKohn28IDmdf0P+xQXRm1A963q5BNSJZrzpuo8kvgnM10xM4NBJXGs7Q26UqJLWgGw7zuQG6ayulOhys8ebv0/upcEDWeyPM7k+q04sMpc9Iy5c6jwuxmOmc45pfRnIHqeZU0JKMLbCCj0YZTcnbDRIwECEwoSJwuqvGscbTua0sLy4E6G1gPFVU3Fx/JCL/wBbr/IK2OGclaRTPPjg6bJknB1GZe1MDC697XdlvvfLeyHE+CCqh7JzbNBu0tNi0ja3Kyq6LiqYP/mhjmHcNblcPI3VrX8V08Ys3NI63stFreZKXLCWJXNUNhyRy8Q7OPcRcKSQO7t3DkAc7gOtgqWmwiV50aR1NwuqYjjMs+ndjZyDBr6u3+ihRUo8Fhnql/E6ENK3zIzOHYAGanU9eS0WHRGMhzdD9lOjpFLjpFjnlcuzXDHGHRMpsbP5x8Faw4w0jdUZpuiXHFZU2Wl3LifgFX1Fa49EuJiUYEu4lEEAonx3U4wodmg2GinmgsFiOKnXeB4Lo9ZHouc47HeVxWnTeop1HoM7K3RNjZS6hmihxldRM5chi1kWZPOamXNTIQNFdIBTsYBOqjIXGBhpvnGZpuDb2xcaHyW+4bhge1uUZnDQ92xafEHwXMRC4at8tFsuBcXMAdmYXBx3Fsw8d9wokQ6W2kPvfIIKuHEQ/wDrl+Df3QTEo1U1VZQmAym7r5OQ97r5JMEJf3nexyHvdfJWAWDBp2/mkbs+o/jEIBBGFCxDFIofbcL8mjVx9P3W1yUVyYknJ0ias7jfFDYnGKKz5R7RuMrDvYjmVDq+IpZNIh2Y8fad8dgqZuENJLrd8kku5knUk+KzrXYoy5Voulos0oPa6ZKfiVRJ7Urt72aco+SXJPM7eaT+8j6JinaR3TuN+qk3XpsOLFOKnFcM8vmy5YScZN2iGafmSSfEm5+KS4KcRdRpWLXGCRRvbGY2XSJKTMR4qRTnVSJW2FxuqtVp458bgy7T6h4cqmhumw7xU5tFZPU1QHAHT9lKjddeDywljk4yXKPdYpxyQUo9Misp+idEKntjCacFS5FtDQiCM06Dk4yRCyUFFHZSmxpLHBSY1AkZ0CT2SsGtTcjFKCVNazunosJiVJcF1tyuiYhFdpWbrqTuHTVWYpbWV5I2qOb10O/Qqoa1bLE6G0jgAbOaHbLN1MGUm66mKdnMywor3OSCikKSSrigK6BKIlGCiQcjqDca2Wtp8fhjYMhLpAABaPLqOZN1jw1Taage4jlfZKyJWbmn4tnyjvt9bXRKip6JoaARc+PjqgulHTJpOjnyztNqzvSj1tdHC3NI63gN3O6NHNU2N8SiMlkID5Ni78jD094rPNjfK7PIS5x5n6W5BcXPq4w4XZ2cOmc+X0WOIcSSy92Idmza4/5D5u5eihQUNzc7+J1J8yrCmoOis4aS3JcyeWeR8s6UMUYdFfT0XRTo6TRTo4LJ5sSrSLDOYxR5QHjlofJVmay2dTTZmkeIWLmblcWnkSPgvYeA1G7G8T9v8PJed023Isq9/wDR9jrpMwTLHqTyXoaPPkQCxU06hQmvvccx8x4qVA5KGQ0x2Q35c1Z07/A7qukCcpJch19k/LquR5bxq1EN8PUv7Ox4vyLwS2T9L/ovGOupEcSbprKfE1eN2U+T16knyhj+HukGkVi1qcDFNgbKkQFOxtIVj2ISHssg4UGxiM2TjhdFlQupQRuVlwqmppr6K3e5MPbdBxJZk8Qo9WE+JYfUafMBZnivCg2Ivt7LrHx72y3eNRZYy4mwBab3AsQ4LG8YVfah8UQzNFnvfrY5T3Gt8dea0YZO0ZssVTOfPp3Zc9jlJtfkoxC65SYGwU7GFoNmgOuNzbU/ErPYnwa06xksPhuProtkNTFtpmWWmklaMFZGGq+l4XmG2U+tvqpFDwrIT3yPL/KteSPdlPwpN9EDBsMLzcjTl4LQPprPar2lw4MaAANAo7KcueT6D7qnFefOoIuy1gwykwoMNOUILRRxWAQXs1iSVHjXmk2MUFBzV7TUSepaUBWMUK+a8s+j0NQ06lNiTsbE5ZMkQZEaUAloEIkEELH8TU2WTMBo4fMbrYlqpeJ6bNESN26/uuj4vUfB1EZez4Zz/J4PjaeS91yjIApxshTDSnYwvfpo8K0IlFjcbhPRSg7IimxCQ649UGvcnfZJJSgmH3GvJGyRFIWixw+uMZDXHu8j4dPJaOGW6x7jcJ/DcTMZDHnu30Pu9D0Xn/K+K33lxLn3X1O94vyWysWV8ez+htGPun2FVMVRtZS45l5brs9QuSdmTbk2JEkuUsKQT00SnCUw8pAiXuUWSbw7S/Rh+pICVOL8yPIqvlZKdBKB/wBFz9bIIBAxymGRxlOUEW75Dnm5/Kxug+JUHDaDt5A4MLIIyCATq8gaAnnrqT6K0jwhpdmlLpD/AFWDf7QrPNYAAWA2A0A9E+7aqQtW7YxJHbZQp41YOKizBV2NRWuhCJrAE/Ioc0lv95prBtQcpJIa3cmwS4aUB2mw+Z5lSIoOzGv/ACuGv/5tPL9RTjGZQvU+G0Dx/nT7fR5fzOujP8mD4XYq6CIILvHnzTxKTGggvmh9OHWoyggowBIIIIIIkqJiA/lu8j9EaCtx+tC5PQ/sc5i2UqFEgvpMPSj5zPti06xBBWFbBUc/JRGboIKRCuh2NNVCCCJF2W/DTiYtSfad9VfxFBBeB8p+5ke58d+3j9iSwo0EFgNwCmpESCgCLImHIIJAiEpGglfYBqRMPQQRIRJVGpP+dnn9AbIIK/S/qx+5Xn/Tl9iRS/v9SnpUEF9Gj0j53P1BAoIIJAH/2Q=="/>
          <p:cNvSpPr>
            <a:spLocks noChangeAspect="1" noChangeArrowheads="1"/>
          </p:cNvSpPr>
          <p:nvPr/>
        </p:nvSpPr>
        <p:spPr bwMode="auto">
          <a:xfrm>
            <a:off x="155575" y="-1371600"/>
            <a:ext cx="38100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xQSEhUUEhQUFBQVFRUVFBUUFBQUFBQVFRQWFhQUFBQYHCggGBolHBUUITEhJSkrLi4uFx8zODMsNygtLisBCgoKDg0OGhAQGiwlHCQsLCwsLCwsLCwsLCwsLCwsLCwsLCwsLCwsLCwsLCwsLCwsLCwsLCwsLCwsLCwsLCw3N//AABEIAMIBAwMBIgACEQEDEQH/xAAcAAAABwEBAAAAAAAAAAAAAAAAAQIDBAUGBwj/xAA+EAABAwIEAwUGBAYBAwUAAAABAAIDBBEFEiExBkFhEyJRcYEyUpGhscEHQnLRFCNikuHwM4Ki8RYkQ1Nj/8QAGwEAAgMBAQEAAAAAAAAAAAAAAQIAAwQFBgf/xAArEQACAgEEAQIEBwEAAAAAAAAAAQIRAwQSITEFMkETIlFxFCMzNEKhsdH/2gAMAwEAAhEDEQA/AL9gS5EQKcDbqog00qTEEhsKkNCKjRLFBBo1RhE5MBD1vBPxSaKCZUpsqloJPMyWyVQmvTkTkbJRYB6POo4clByYA8XriX4wYgZKmOEexEzMer5OfwA+K6VxLxLFSts83JuMo30bf9guHYtWmplfK/2nuJPPyHoEGyFG9NFWDoU32KACDZSIlNpsNe/2Wkq+oOD3v3v6BJPLCPbLIYpS6RnmBOdkt5S8EtGhDviVZQcItGzPv9VnerivYuWll7s5d2ROwJShSOPJdgh4ZaPygeg/ZTG8OMtsler+iHWk+rOKOw5/ulLZg0h5H4FdgqOHWcgmH4UG7CyH4mw/hkjJ8MULo9XN5bpjimY36H6rXugIBWA4ilOYgpsUt0rJkjtiUryo8u6MuTblrMbE3RgokSgA1NwwnN6H/fkoKlYe+zx4bfFQiOzYZjAETA6+YNF/NBVeGAGJh/pCJJY/BsmxBLARgJSspCWCyUESCgBYSJUd0Hi6gUMBKamzGVKhZolSGsSGFSoG2RNalgJkgDyO6bukSyWa4+6CfgLogOU/i5Kw1LAw98RfzB/1Etv1ssK3QXvupGMV3ayOkcbulc57v6QSQxv9oHxUIy6BAgbnq6wbBzIQSNCqzBabtZmt5bnyC6tg2HBoFgsuoy7flRq02NPlh4LgLW20C1FLQtHIJunZbZWMAWGubZvQbKYeCdEASwlNTEoDYAjMQSwUaawEV8KhVVCHf4Vq4KPKlaGMnidGW6jW3zC57xhR/nHqut1zbtKwHE1OCx3zT4J1IozRuJy8oFLkbqmiV0jmAKJGiUIBORGxHmE2gCoQ6lg5d2EdgfZCCkcPSf8Atov0/colXZZRuwEEdkLK4qCCBCPKjsoQIBKCACUAgEDU40IrJbUaIGjCSjChA1QcdYh2FFM4GxLS0eJLtLD4rVUmHPk2Fh4n7LA/jfglQ2njkZ3qdjryke00kANc4e7e+vK6gTicjiUM6Jz0jMoQ2PAmEicSOvlIIAd1I28lscKrX0zuzm9n8p308brOxPfSU0bWsd3o2uzNH/yEkua4dQRr0TTKyuyOkdAXwjU5rCw8b3uscsbyNs1xkoJHWqWVrwC03BU+Nc84Qxtjz3T+qMnvN8vFbyKbZYpLbKmbYS3KyWCnGqM16fY8I2MOIkYcEdwiLYkpt4T9kxPoo+CIrqnYrB8Wi17cwbrdTOWG40hOUkbKY38wmRfKzlMu5TScl9o+aQusclgOyIFGdklAAYRtGqRdSsPizyMb4vaD5ZhdQh1XBKJ3YRfoCC0ODQWgjFtmgfDRBT4aG3FwhZGgnFCRhORRX8kxUP7M+IOnW6plmjF8l6002rQ6AlAKEZC46GyfhLmmztQefglWoi3wM9NNRskuNgjeLNvfW17fZNfwsszg2JvdB7z3aNHl4q/gw9kQHaHO/WzQNTYX0apNZJSqPQ+J4oQuXZVU0ReWDbPfKXAgGwva/jb6FaGiwlrNT3j129E9UQNljy7AgFhAsWkatcPAg2KVQzFze9bOO68DYOG9uh3HQhX+xlJACarKZsrHRyNDmPaWuadQWkWIKeQUIeRuNuGnUFZLTu9lpzRO96J3sO+rT1aVUUNIZJGRjd7mtHqbH5XXoD8eOHBPRiqYP5lMe9YbwuPfv+k2d8fFcZ4Dgz1sd/yBz/UCw+qWcqjY0Y3JHWayAdkbC9hYegsFDmlbPR5IyMzcpLPzaXuLK/jgzNVLUYHlfmAc073abLnY82xnQyYVLgzb8LdPIHxMMcgdcOEbow1gbYh5/M4nbzWwwWqeQGv9oeKKmifsbkf1KywumzScvRDLkWT2BixuHBJLlV18r/yvA89FfVNLfQLP4xhzrWB1Og2VKhyXykVDny852f32TtPQSuItUD++6qcR4Ia2F00ssjnEgMawhrc7jYX0JtdZyqwiWEOMFQ97oyGyNBPdJschvz1C2/h3XDMb1EbpnTIsPqo9WzB3O11KpMULyWPBZINwefUHmspwXxU6QZJBZwOXW97je99lqJ2CQ3I1GxG49VnyXF0zRFp8oelcs/xPFeFyv2s8VUcRaQv/AElVrsZ9HDZx3j5lMp2o9o+ZTYXXXRyZdgekgo5CmnORAKCuuEYs9VGLX10HVUN1rfw6gvVNd7gcfkiuwHZqZuVoAGw/ygnmC4BQTgJEbC46JGJNdEwuNrAXNuSl4W/Ne3IqPxYbU0viGO+hWB5pSVo6kNNBOmSKIXjB8RdUHFFV2bAeedtvjf7LR4XE4xsDQScrfTRSP/SMcrg6oGfKbhl+7fxcOarhilONFss0McuTM8OTPlzXY7Q6OynKb+BWppMKc8jOCG768+iv4Y2sAa0BoA0aLCw8k8rseljH3MuTWOSpIRHGGiwFgOQTc1M1wILQb79T5p9BajGQqAZRltYchroTcuAudR+6XKcjg7k4hrvP8hP09Qm6xhBDgTpc2tcF1rDQa6gn4Jy4mjO4D225XFx8LjRFkJSCqocXY2EyTOazsy5krnENa1zDlcSTsCRf1C5rxh+NUUV46JvbvGnaHSEeXN/0QCdF4uqYWUdR25aIzDI12bYgsIt1PRecfwtZepf0ht8XD9lQ8QcSVNa8vqJXP1uGXIjb+hmwV3+F01qtw96I/wDa4H7qrN6GW4q3o7bTjRP5VEhkTj57BcqzqjVSeQVjhkOVt/FVcQzH1V0HWFkyYgZOqrsYoi5t27qc16kx7JkkyS4MO7EnBhhnjMsR2LO69uunqFBp4oQQS6aYXD+zyBt3C1u1I9ojT4LcVOFtJuLjy2+CYjwy25+QVscs4qiiWCMnZhjw2+Wd08QEZcbkG9nHx6FbKkoXADNurKKEN2SnFLKW7seGOivkZlWb4nf/ACZP0laGtkWH46xAMp3Dm6wHxVS5lRZLhHJJTuktRy7IAaLrnHfY24pklOOTLiigC4wuofhvQWifJbV7rN8gS0/O65hANV3zhLDhFDEzazQ4jrawHzJTJANCGI04gpYR/DSTKcouD4DmOd1cOwRsv/KLtP5eR80OGXtDHRtAGQ8vA6q6WXDjW1M2Z80t7S4EQQtaLNAA6JFS19hkIBuL3F+7zt1T6JaDIMQUoac2rnkWLnbkb26DoFIRFBQgaCQ+QDdQajEPdHqUspqPY0YOXQ/iDgGHMQ0W3NtDyOumi59xl+IzMPia2Jj5nOuGONmsBHvOtr5AJfG1O97RIZ3Na3RzDYRHNpd1hf1vzXI+IHzRRuhkaDESCBoRfWz2OHO3NCGTf0NkxuD5KLiTiuprXOM7+652fs2XbGHWAvl5mwGpVJdPGNJLE9FY20LQ8DS5K2P+rO34tJH0VTDHdWVDCY3skAPccHbeBulmrTQ8OGmdo/i8ouUcFQXakWHJFTsa9gOhBFx5FANsbfBcdrk6qfBocNo9A4qRMqGmxB7OWYKRFib3fk+aNqhl2Tr2KkRTKCMz9xYeakTjLZRWGVFgHXRFqap33Trlam2irpjTlFnlsE9O+ypa6dJJMsXBCxOqvoCuZcb1uZwYDoPqtziM+VrnFctxOXO8k66lXaXE5S3GXU5KVFVINkhwT0g1TEq6O05w04phx1TpCRbVNtIOQbjz+69G4FKJImPboHNBtzC87Qt1C7vwfP8AyW66AAf76qJANMEEQKClEJFLOYpg4bHR3ldbBrri4WOqGaq6wCszDI7du3ULDp8iT2s6Orx2t6LlBJe63RUGO8Uw0w7zrn3W6uJ6Dl6rW2krZijFydIvnvA3VHifEsUXdBzP91up9fBc/wAU4lqqs5Y7wxu001eR1dy9FYYJg3Zi+55k6krJPVLqBthomlczVfxJeMzja+uXw/yolTVa5W7/ACA8SmZ5cg+QHVIiaRv7R36dEmOLyPkOWSxR47Mb+J7KkwsMTzkY8Oexv5iNW35kLnM+ONmJM4BI7rWWJYzTUi/O67fiUGdhF7XFv9C4/inCzC3OA6KQZg4G5YS33fAH7roRUY9IwSnKXZST11MGm0bnv2ab5Wt6nmSqk2JRsgJdlaC48gBqVbwcOSkXeRGOd+84DyCLlYCJRPAOqt464ZCLX+yjU+E6g8nE2JFiQN3WS8Wc1tmst1PMpbGTo3XAuLdrCWEnNGcp6g6tP2V3Vk3bl0N9L7HoVzHgeuMdW1pPdlBYfO12/MfNdSljv9lzc0Nszo6fJaTZKw/EGi7ZmljuRPsnyKuqN0bh3XAqnpJxbLI0OCfdRwHVpdH+m/0SJJrhm+UIvr/peEWTFTKLWPx8FVNpvCok+X7KZFhjD3pC555FznWHoDZDlFM4JLsOnqS02P8A5Uh9Yorob89tkzI2yXc0VUKqam6r5U+421VXilc2NjnE2A/34ob2+AsyfHWLBgyA6lYCOS9ypnEFaZpC48zoOgVfCungThE5meW6Qbk08Jx5TV1dZSNyCyaYnp9kyAjYBcbtV1bgp+VrXMuY3NF9SS0gm4tsbfdcoWl4N4jNI831jdbMCLgdfEeaFko7iyYECxCCqqbHaN7Q4Ss1/qt5o1LJRsZI1Dzlj8zdCFPJUeRlzdcuXdo7MXxTIOJ4lNILNJZ1G6p6bBATd1yTuXXJ+JWm7IdEDlCd3L1MEah6SupsMa03srBxDQmZqkNHgo3bGTbRvj49AljjbdIM8qStsTDd7i87DRo+pUhBjbCw2CNdGENqo5OSbnKxmUKlq4dx49Nwr8qPUxtAJOlgSfhdWCHMnQxwyudGwMIJzAsOWTe/8zdnLTZVuPY7I9hAjDYwRq11w49SFuMU/hhF2sr2NadQ5xFzrs0DUlcy4kndK0Pjje2nzZWuc3KHG2/UpWRDU2IvlNzoAMoA0AA2AUScWFzz26qbDVU8cAJ78x3adGt69SqKaqLnEnyA8Aghh6nl7ORj/ce139rgfsu8U9nNDhsQCOoIuvPZcuy8A4n2tLG12j42hjgd7N9l3qLfBZNVHhM16aXLRq4qa6ebSAckI5bKwY8WWGjenRHZGByS3PPolucFGmlARojY06SyiyzpFTVAKorKw/lSsSyRXYg1gJJWHx+vdLe+jRqB9z1VpUMLtTqs/wAQOyt89E+JXIE+ItmVqnXcmw6yU9JI0XXSpHKb5A8pslE13ySSVBA3aoCPS/LZElseduV7+qjITsKga9wa63fOTXkT7Lvkrqk4XfqbEgfmjGe2vuncKliozlzhw0sQBvofsuk8NYs2VoEgDZAPyjL6iyKohn28IDmdf0P+xQXRm1A963q5BNSJZrzpuo8kvgnM10xM4NBJXGs7Q26UqJLWgGw7zuQG6ayulOhys8ebv0/upcEDWeyPM7k+q04sMpc9Iy5c6jwuxmOmc45pfRnIHqeZU0JKMLbCCj0YZTcnbDRIwECEwoSJwuqvGscbTua0sLy4E6G1gPFVU3Fx/JCL/wBbr/IK2OGclaRTPPjg6bJknB1GZe1MDC697XdlvvfLeyHE+CCqh7JzbNBu0tNi0ja3Kyq6LiqYP/mhjmHcNblcPI3VrX8V08Ys3NI63stFreZKXLCWJXNUNhyRy8Q7OPcRcKSQO7t3DkAc7gOtgqWmwiV50aR1NwuqYjjMs+ndjZyDBr6u3+ihRUo8Fhnql/E6ENK3zIzOHYAGanU9eS0WHRGMhzdD9lOjpFLjpFjnlcuzXDHGHRMpsbP5x8Faw4w0jdUZpuiXHFZU2Wl3LifgFX1Fa49EuJiUYEu4lEEAonx3U4wodmg2GinmgsFiOKnXeB4Lo9ZHouc47HeVxWnTeop1HoM7K3RNjZS6hmihxldRM5chi1kWZPOamXNTIQNFdIBTsYBOqjIXGBhpvnGZpuDb2xcaHyW+4bhge1uUZnDQ92xafEHwXMRC4at8tFsuBcXMAdmYXBx3Fsw8d9wokQ6W2kPvfIIKuHEQ/wDrl+Df3QTEo1U1VZQmAym7r5OQ97r5JMEJf3nexyHvdfJWAWDBp2/mkbs+o/jEIBBGFCxDFIofbcL8mjVx9P3W1yUVyYknJ0ias7jfFDYnGKKz5R7RuMrDvYjmVDq+IpZNIh2Y8fad8dgqZuENJLrd8kku5knUk+KzrXYoy5Voulos0oPa6ZKfiVRJ7Urt72aco+SXJPM7eaT+8j6JinaR3TuN+qk3XpsOLFOKnFcM8vmy5YScZN2iGafmSSfEm5+KS4KcRdRpWLXGCRRvbGY2XSJKTMR4qRTnVSJW2FxuqtVp458bgy7T6h4cqmhumw7xU5tFZPU1QHAHT9lKjddeDywljk4yXKPdYpxyQUo9Misp+idEKntjCacFS5FtDQiCM06Dk4yRCyUFFHZSmxpLHBSY1AkZ0CT2SsGtTcjFKCVNazunosJiVJcF1tyuiYhFdpWbrqTuHTVWYpbWV5I2qOb10O/Qqoa1bLE6G0jgAbOaHbLN1MGUm66mKdnMywor3OSCikKSSrigK6BKIlGCiQcjqDca2Wtp8fhjYMhLpAABaPLqOZN1jw1Taage4jlfZKyJWbmn4tnyjvt9bXRKip6JoaARc+PjqgulHTJpOjnyztNqzvSj1tdHC3NI63gN3O6NHNU2N8SiMlkID5Ni78jD094rPNjfK7PIS5x5n6W5BcXPq4w4XZ2cOmc+X0WOIcSSy92Idmza4/5D5u5eihQUNzc7+J1J8yrCmoOis4aS3JcyeWeR8s6UMUYdFfT0XRTo6TRTo4LJ5sSrSLDOYxR5QHjlofJVmay2dTTZmkeIWLmblcWnkSPgvYeA1G7G8T9v8PJed023Isq9/wDR9jrpMwTLHqTyXoaPPkQCxU06hQmvvccx8x4qVA5KGQ0x2Q35c1Z07/A7qukCcpJch19k/LquR5bxq1EN8PUv7Ox4vyLwS2T9L/ovGOupEcSbprKfE1eN2U+T16knyhj+HukGkVi1qcDFNgbKkQFOxtIVj2ISHssg4UGxiM2TjhdFlQupQRuVlwqmppr6K3e5MPbdBxJZk8Qo9WE+JYfUafMBZnivCg2Ivt7LrHx72y3eNRZYy4mwBab3AsQ4LG8YVfah8UQzNFnvfrY5T3Gt8dea0YZO0ZssVTOfPp3Zc9jlJtfkoxC65SYGwU7GFoNmgOuNzbU/ErPYnwa06xksPhuProtkNTFtpmWWmklaMFZGGq+l4XmG2U+tvqpFDwrIT3yPL/KteSPdlPwpN9EDBsMLzcjTl4LQPprPar2lw4MaAANAo7KcueT6D7qnFefOoIuy1gwykwoMNOUILRRxWAQXs1iSVHjXmk2MUFBzV7TUSepaUBWMUK+a8s+j0NQ06lNiTsbE5ZMkQZEaUAloEIkEELH8TU2WTMBo4fMbrYlqpeJ6bNESN26/uuj4vUfB1EZez4Zz/J4PjaeS91yjIApxshTDSnYwvfpo8K0IlFjcbhPRSg7IimxCQ649UGvcnfZJJSgmH3GvJGyRFIWixw+uMZDXHu8j4dPJaOGW6x7jcJ/DcTMZDHnu30Pu9D0Xn/K+K33lxLn3X1O94vyWysWV8ez+htGPun2FVMVRtZS45l5brs9QuSdmTbk2JEkuUsKQT00SnCUw8pAiXuUWSbw7S/Rh+pICVOL8yPIqvlZKdBKB/wBFz9bIIBAxymGRxlOUEW75Dnm5/Kxug+JUHDaDt5A4MLIIyCATq8gaAnnrqT6K0jwhpdmlLpD/AFWDf7QrPNYAAWA2A0A9E+7aqQtW7YxJHbZQp41YOKizBV2NRWuhCJrAE/Ioc0lv95prBtQcpJIa3cmwS4aUB2mw+Z5lSIoOzGv/ACuGv/5tPL9RTjGZQvU+G0Dx/nT7fR5fzOujP8mD4XYq6CIILvHnzTxKTGggvmh9OHWoyggowBIIIIIIkqJiA/lu8j9EaCtx+tC5PQ/sc5i2UqFEgvpMPSj5zPti06xBBWFbBUc/JRGboIKRCuh2NNVCCCJF2W/DTiYtSfad9VfxFBBeB8p+5ke58d+3j9iSwo0EFgNwCmpESCgCLImHIIJAiEpGglfYBqRMPQQRIRJVGpP+dnn9AbIIK/S/qx+5Xn/Tl9iRS/v9SnpUEF9Gj0j53P1BAoIIJAH/2Q=="/>
          <p:cNvSpPr>
            <a:spLocks noChangeAspect="1" noChangeArrowheads="1"/>
          </p:cNvSpPr>
          <p:nvPr/>
        </p:nvSpPr>
        <p:spPr bwMode="auto">
          <a:xfrm>
            <a:off x="307975" y="-1219200"/>
            <a:ext cx="38100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35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038600"/>
            <a:ext cx="325539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1296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685800" y="609600"/>
            <a:ext cx="7772400" cy="533400"/>
          </a:xfrm>
        </p:spPr>
        <p:txBody>
          <a:bodyPr>
            <a:normAutofit fontScale="90000"/>
          </a:bodyPr>
          <a:lstStyle/>
          <a:p>
            <a:pPr algn="ctr" eaLnBrk="1" hangingPunct="1"/>
            <a:r>
              <a:rPr lang="en-US" altLang="en-US" sz="7200" b="1" smtClean="0">
                <a:solidFill>
                  <a:srgbClr val="FF0000"/>
                </a:solidFill>
              </a:rPr>
              <a:t>Loaded Word</a:t>
            </a:r>
          </a:p>
        </p:txBody>
      </p:sp>
      <p:sp>
        <p:nvSpPr>
          <p:cNvPr id="1027" name="Rectangle 3"/>
          <p:cNvSpPr>
            <a:spLocks noGrp="1" noChangeArrowheads="1"/>
          </p:cNvSpPr>
          <p:nvPr>
            <p:ph type="body" idx="1"/>
          </p:nvPr>
        </p:nvSpPr>
        <p:spPr>
          <a:xfrm>
            <a:off x="734436" y="1344613"/>
            <a:ext cx="3276600" cy="3505200"/>
          </a:xfrm>
        </p:spPr>
        <p:txBody>
          <a:bodyPr/>
          <a:lstStyle/>
          <a:p>
            <a:pPr eaLnBrk="1" hangingPunct="1">
              <a:lnSpc>
                <a:spcPct val="90000"/>
              </a:lnSpc>
            </a:pPr>
            <a:r>
              <a:rPr lang="en-US" altLang="en-US" sz="3600" b="1" dirty="0" smtClean="0">
                <a:solidFill>
                  <a:schemeClr val="hlink"/>
                </a:solidFill>
              </a:rPr>
              <a:t>Use “loaded” words like . . . </a:t>
            </a:r>
          </a:p>
          <a:p>
            <a:pPr lvl="1" eaLnBrk="1" hangingPunct="1">
              <a:lnSpc>
                <a:spcPct val="90000"/>
              </a:lnSpc>
            </a:pPr>
            <a:r>
              <a:rPr lang="en-US" altLang="en-US" sz="3200" b="1" dirty="0" smtClean="0"/>
              <a:t>new</a:t>
            </a:r>
          </a:p>
          <a:p>
            <a:pPr lvl="1" eaLnBrk="1" hangingPunct="1">
              <a:lnSpc>
                <a:spcPct val="90000"/>
              </a:lnSpc>
            </a:pPr>
            <a:r>
              <a:rPr lang="en-US" altLang="en-US" sz="3200" b="1" dirty="0" smtClean="0"/>
              <a:t>improved</a:t>
            </a:r>
          </a:p>
          <a:p>
            <a:pPr lvl="1" eaLnBrk="1" hangingPunct="1">
              <a:lnSpc>
                <a:spcPct val="90000"/>
              </a:lnSpc>
            </a:pPr>
            <a:r>
              <a:rPr lang="en-US" altLang="en-US" sz="3200" b="1" dirty="0" smtClean="0"/>
              <a:t>best</a:t>
            </a:r>
          </a:p>
          <a:p>
            <a:pPr eaLnBrk="1" hangingPunct="1">
              <a:lnSpc>
                <a:spcPct val="90000"/>
              </a:lnSpc>
            </a:pPr>
            <a:endParaRPr lang="en-US" altLang="en-US" sz="3600" b="1" dirty="0" smtClean="0">
              <a:solidFill>
                <a:schemeClr val="hlink"/>
              </a:solidFill>
            </a:endParaRPr>
          </a:p>
          <a:p>
            <a:pPr eaLnBrk="1" hangingPunct="1">
              <a:lnSpc>
                <a:spcPct val="90000"/>
              </a:lnSpc>
            </a:pPr>
            <a:endParaRPr lang="en-US" altLang="en-US" sz="4400" b="1" dirty="0" smtClean="0">
              <a:solidFill>
                <a:srgbClr val="FF0000"/>
              </a:solidFill>
            </a:endParaRPr>
          </a:p>
        </p:txBody>
      </p:sp>
      <p:sp>
        <p:nvSpPr>
          <p:cNvPr id="12292" name="Rectangle 9"/>
          <p:cNvSpPr>
            <a:spLocks noChangeArrowheads="1"/>
          </p:cNvSpPr>
          <p:nvPr/>
        </p:nvSpPr>
        <p:spPr bwMode="auto">
          <a:xfrm>
            <a:off x="4081463" y="2606675"/>
            <a:ext cx="31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spcBef>
                <a:spcPct val="0"/>
              </a:spcBef>
              <a:buClrTx/>
              <a:buFontTx/>
              <a:buNone/>
            </a:pPr>
            <a:endParaRPr lang="en-US" altLang="en-US" sz="2400">
              <a:latin typeface="Times New Roman" pitchFamily="18" charset="0"/>
            </a:endParaRPr>
          </a:p>
        </p:txBody>
      </p:sp>
      <p:pic>
        <p:nvPicPr>
          <p:cNvPr id="1032" name="Picture 8" descr="ANd9GcS3JBB8fn7pfhK1jGT1vgEgvKTQt8kTQuR8_v0A4WNAxIcWUEgqjorQ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8288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10"/>
          <p:cNvSpPr>
            <a:spLocks noChangeArrowheads="1"/>
          </p:cNvSpPr>
          <p:nvPr/>
        </p:nvSpPr>
        <p:spPr bwMode="auto">
          <a:xfrm>
            <a:off x="4017963" y="2503488"/>
            <a:ext cx="1841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spcBef>
                <a:spcPct val="0"/>
              </a:spcBef>
              <a:buClrTx/>
              <a:buFontTx/>
              <a:buNone/>
            </a:pPr>
            <a:endParaRPr kumimoji="0" lang="en-US" altLang="en-US" sz="900">
              <a:latin typeface="Arial" charset="0"/>
              <a:cs typeface="Arial" charset="0"/>
            </a:endParaRPr>
          </a:p>
          <a:p>
            <a:pPr lvl="1">
              <a:spcBef>
                <a:spcPct val="0"/>
              </a:spcBef>
              <a:buClrTx/>
              <a:buFontTx/>
              <a:buNone/>
            </a:pPr>
            <a:endParaRPr kumimoji="0" lang="en-US" altLang="en-US" sz="2400">
              <a:latin typeface="Times New Roman" pitchFamily="18" charset="0"/>
            </a:endParaRPr>
          </a:p>
        </p:txBody>
      </p:sp>
      <p:sp>
        <p:nvSpPr>
          <p:cNvPr id="12295" name="Rectangle 13"/>
          <p:cNvSpPr>
            <a:spLocks noChangeArrowheads="1"/>
          </p:cNvSpPr>
          <p:nvPr/>
        </p:nvSpPr>
        <p:spPr bwMode="auto">
          <a:xfrm>
            <a:off x="4105275" y="3325813"/>
            <a:ext cx="952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spcBef>
                <a:spcPct val="0"/>
              </a:spcBef>
              <a:buClrTx/>
              <a:buFontTx/>
              <a:buAutoNum type="arabicPeriod"/>
            </a:pPr>
            <a:endParaRPr kumimoji="0" lang="en-US" altLang="en-US" sz="900">
              <a:latin typeface="Arial" charset="0"/>
              <a:cs typeface="Arial" charset="0"/>
            </a:endParaRPr>
          </a:p>
          <a:p>
            <a:pPr>
              <a:spcBef>
                <a:spcPct val="0"/>
              </a:spcBef>
              <a:buClrTx/>
              <a:buFontTx/>
              <a:buNone/>
            </a:pPr>
            <a:endParaRPr kumimoji="0" lang="en-US" altLang="en-US" sz="2400">
              <a:latin typeface="Times New Roman" pitchFamily="18" charset="0"/>
            </a:endParaRPr>
          </a:p>
        </p:txBody>
      </p:sp>
      <p:sp>
        <p:nvSpPr>
          <p:cNvPr id="12296" name="Rectangle 14"/>
          <p:cNvSpPr>
            <a:spLocks noChangeArrowheads="1"/>
          </p:cNvSpPr>
          <p:nvPr/>
        </p:nvSpPr>
        <p:spPr bwMode="auto">
          <a:xfrm>
            <a:off x="4105275" y="3827463"/>
            <a:ext cx="952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spcBef>
                <a:spcPct val="0"/>
              </a:spcBef>
              <a:buClrTx/>
              <a:buFontTx/>
              <a:buNone/>
            </a:pPr>
            <a:endParaRPr kumimoji="0" lang="en-US" altLang="en-US" sz="900">
              <a:latin typeface="Arial" charset="0"/>
              <a:cs typeface="Arial" charset="0"/>
            </a:endParaRPr>
          </a:p>
          <a:p>
            <a:pPr>
              <a:spcBef>
                <a:spcPct val="0"/>
              </a:spcBef>
              <a:buClrTx/>
              <a:buFontTx/>
              <a:buNone/>
            </a:pPr>
            <a:endParaRPr kumimoji="0" lang="en-US" altLang="en-US" sz="2400">
              <a:latin typeface="Times New Roman" pitchFamily="18" charset="0"/>
            </a:endParaRPr>
          </a:p>
        </p:txBody>
      </p:sp>
      <p:sp>
        <p:nvSpPr>
          <p:cNvPr id="12297" name="Rectangle 15"/>
          <p:cNvSpPr>
            <a:spLocks noChangeArrowheads="1"/>
          </p:cNvSpPr>
          <p:nvPr/>
        </p:nvSpPr>
        <p:spPr bwMode="auto">
          <a:xfrm>
            <a:off x="4105275" y="250348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spcBef>
                <a:spcPct val="0"/>
              </a:spcBef>
              <a:buClrTx/>
              <a:buFontTx/>
              <a:buNone/>
            </a:pPr>
            <a:endParaRPr lang="en-US" altLang="en-US" sz="2400">
              <a:latin typeface="Times New Roman" pitchFamily="18" charset="0"/>
            </a:endParaRPr>
          </a:p>
        </p:txBody>
      </p:sp>
      <p:pic>
        <p:nvPicPr>
          <p:cNvPr id="1036" name="Picture 12" descr="ANd9GcRT_Gh8Z2ALg6vC9UFf1rpXUMVqDXZ8XiRj3FDIn4fzbsnKoreEYDzi8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800600"/>
            <a:ext cx="2362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9038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7">
                                            <p:txEl>
                                              <p:pRg st="0" end="0"/>
                                            </p:txEl>
                                          </p:spTgt>
                                        </p:tgtEl>
                                        <p:attrNameLst>
                                          <p:attrName>style.visibility</p:attrName>
                                        </p:attrNameLst>
                                      </p:cBhvr>
                                      <p:to>
                                        <p:strVal val="visible"/>
                                      </p:to>
                                    </p:set>
                                    <p:anim calcmode="lin" valueType="num">
                                      <p:cBhvr additive="base">
                                        <p:cTn id="13" dur="500" fill="hold"/>
                                        <p:tgtEl>
                                          <p:spTgt spid="102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7">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 calcmode="lin" valueType="num">
                                      <p:cBhvr additive="base">
                                        <p:cTn id="17" dur="500" fill="hold"/>
                                        <p:tgtEl>
                                          <p:spTgt spid="1027">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27">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027">
                                            <p:txEl>
                                              <p:pRg st="2" end="2"/>
                                            </p:txEl>
                                          </p:spTgt>
                                        </p:tgtEl>
                                        <p:attrNameLst>
                                          <p:attrName>style.visibility</p:attrName>
                                        </p:attrNameLst>
                                      </p:cBhvr>
                                      <p:to>
                                        <p:strVal val="visible"/>
                                      </p:to>
                                    </p:set>
                                    <p:anim calcmode="lin" valueType="num">
                                      <p:cBhvr additive="base">
                                        <p:cTn id="21" dur="500" fill="hold"/>
                                        <p:tgtEl>
                                          <p:spTgt spid="1027">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27">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additive="base">
                                        <p:cTn id="25" dur="500" fill="hold"/>
                                        <p:tgtEl>
                                          <p:spTgt spid="10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032"/>
                                        </p:tgtEl>
                                        <p:attrNameLst>
                                          <p:attrName>style.visibility</p:attrName>
                                        </p:attrNameLst>
                                      </p:cBhvr>
                                      <p:to>
                                        <p:strVal val="visible"/>
                                      </p:to>
                                    </p:set>
                                    <p:anim calcmode="lin" valueType="num">
                                      <p:cBhvr additive="base">
                                        <p:cTn id="31" dur="500" fill="hold"/>
                                        <p:tgtEl>
                                          <p:spTgt spid="1032"/>
                                        </p:tgtEl>
                                        <p:attrNameLst>
                                          <p:attrName>ppt_x</p:attrName>
                                        </p:attrNameLst>
                                      </p:cBhvr>
                                      <p:tavLst>
                                        <p:tav tm="0">
                                          <p:val>
                                            <p:strVal val="0-#ppt_w/2"/>
                                          </p:val>
                                        </p:tav>
                                        <p:tav tm="100000">
                                          <p:val>
                                            <p:strVal val="#ppt_x"/>
                                          </p:val>
                                        </p:tav>
                                      </p:tavLst>
                                    </p:anim>
                                    <p:anim calcmode="lin" valueType="num">
                                      <p:cBhvr additive="base">
                                        <p:cTn id="32" dur="500" fill="hold"/>
                                        <p:tgtEl>
                                          <p:spTgt spid="103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036"/>
                                        </p:tgtEl>
                                        <p:attrNameLst>
                                          <p:attrName>style.visibility</p:attrName>
                                        </p:attrNameLst>
                                      </p:cBhvr>
                                      <p:to>
                                        <p:strVal val="visible"/>
                                      </p:to>
                                    </p:set>
                                    <p:anim calcmode="lin" valueType="num">
                                      <p:cBhvr additive="base">
                                        <p:cTn id="37" dur="500" fill="hold"/>
                                        <p:tgtEl>
                                          <p:spTgt spid="1036"/>
                                        </p:tgtEl>
                                        <p:attrNameLst>
                                          <p:attrName>ppt_x</p:attrName>
                                        </p:attrNameLst>
                                      </p:cBhvr>
                                      <p:tavLst>
                                        <p:tav tm="0">
                                          <p:val>
                                            <p:strVal val="0-#ppt_w/2"/>
                                          </p:val>
                                        </p:tav>
                                        <p:tav tm="100000">
                                          <p:val>
                                            <p:strVal val="#ppt_x"/>
                                          </p:val>
                                        </p:tav>
                                      </p:tavLst>
                                    </p:anim>
                                    <p:anim calcmode="lin" valueType="num">
                                      <p:cBhvr additive="base">
                                        <p:cTn id="38" dur="500" fill="hold"/>
                                        <p:tgtEl>
                                          <p:spTgt spid="10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utoUpdateAnimBg="0"/>
      <p:bldP spid="102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81000" y="304800"/>
            <a:ext cx="8382000" cy="838200"/>
          </a:xfrm>
        </p:spPr>
        <p:txBody>
          <a:bodyPr>
            <a:normAutofit fontScale="90000"/>
          </a:bodyPr>
          <a:lstStyle/>
          <a:p>
            <a:pPr algn="ctr" eaLnBrk="1" hangingPunct="1"/>
            <a:r>
              <a:rPr lang="en-US" altLang="en-US" sz="6600" b="1" dirty="0" smtClean="0">
                <a:solidFill>
                  <a:srgbClr val="FF0000"/>
                </a:solidFill>
              </a:rPr>
              <a:t>Misuse of Statistics</a:t>
            </a:r>
          </a:p>
        </p:txBody>
      </p:sp>
      <p:sp>
        <p:nvSpPr>
          <p:cNvPr id="13315" name="Rectangle 3"/>
          <p:cNvSpPr>
            <a:spLocks noGrp="1" noChangeArrowheads="1"/>
          </p:cNvSpPr>
          <p:nvPr>
            <p:ph type="body" idx="1"/>
          </p:nvPr>
        </p:nvSpPr>
        <p:spPr>
          <a:xfrm>
            <a:off x="685800" y="4114800"/>
            <a:ext cx="7772400" cy="1828800"/>
          </a:xfrm>
        </p:spPr>
        <p:txBody>
          <a:bodyPr/>
          <a:lstStyle/>
          <a:p>
            <a:pPr eaLnBrk="1" hangingPunct="1">
              <a:lnSpc>
                <a:spcPct val="90000"/>
              </a:lnSpc>
              <a:buFontTx/>
              <a:buNone/>
            </a:pPr>
            <a:endParaRPr lang="en-US" altLang="en-US" sz="5400" b="1" smtClean="0">
              <a:solidFill>
                <a:srgbClr val="FF0000"/>
              </a:solidFill>
            </a:endParaRPr>
          </a:p>
          <a:p>
            <a:pPr eaLnBrk="1" hangingPunct="1">
              <a:lnSpc>
                <a:spcPct val="90000"/>
              </a:lnSpc>
            </a:pPr>
            <a:endParaRPr lang="en-US" altLang="en-US" sz="5400" b="1" smtClean="0">
              <a:solidFill>
                <a:srgbClr val="FF0000"/>
              </a:solidFill>
            </a:endParaRPr>
          </a:p>
        </p:txBody>
      </p:sp>
      <p:pic>
        <p:nvPicPr>
          <p:cNvPr id="37894" name="Picture 6" descr="cheerios-choleste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3917666"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Text Box 7"/>
          <p:cNvSpPr txBox="1">
            <a:spLocks noChangeArrowheads="1"/>
          </p:cNvSpPr>
          <p:nvPr/>
        </p:nvSpPr>
        <p:spPr bwMode="auto">
          <a:xfrm>
            <a:off x="304800" y="5410200"/>
            <a:ext cx="845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spcBef>
                <a:spcPct val="0"/>
              </a:spcBef>
              <a:buClrTx/>
              <a:buFontTx/>
              <a:buNone/>
            </a:pPr>
            <a:r>
              <a:rPr lang="en-US" altLang="en-US" sz="3600">
                <a:latin typeface="Times New Roman" pitchFamily="18" charset="0"/>
              </a:rPr>
              <a:t>When the statistics are based on a falsehood.</a:t>
            </a:r>
          </a:p>
        </p:txBody>
      </p:sp>
      <p:pic>
        <p:nvPicPr>
          <p:cNvPr id="1029" name="Picture 5" descr="http://www.healthcare-administration-degree.net/wp-content/uploads/2013/04/Le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447800"/>
            <a:ext cx="2672057"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5514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500" fill="hold"/>
                                        <p:tgtEl>
                                          <p:spTgt spid="37890"/>
                                        </p:tgtEl>
                                        <p:attrNameLst>
                                          <p:attrName>ppt_x</p:attrName>
                                        </p:attrNameLst>
                                      </p:cBhvr>
                                      <p:tavLst>
                                        <p:tav tm="0">
                                          <p:val>
                                            <p:strVal val="0-#ppt_w/2"/>
                                          </p:val>
                                        </p:tav>
                                        <p:tav tm="100000">
                                          <p:val>
                                            <p:strVal val="#ppt_x"/>
                                          </p:val>
                                        </p:tav>
                                      </p:tavLst>
                                    </p:anim>
                                    <p:anim calcmode="lin" valueType="num">
                                      <p:cBhvr additive="base">
                                        <p:cTn id="8" dur="500" fill="hold"/>
                                        <p:tgtEl>
                                          <p:spTgt spid="378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95"/>
                                        </p:tgtEl>
                                        <p:attrNameLst>
                                          <p:attrName>style.visibility</p:attrName>
                                        </p:attrNameLst>
                                      </p:cBhvr>
                                      <p:to>
                                        <p:strVal val="visible"/>
                                      </p:to>
                                    </p:set>
                                    <p:anim calcmode="lin" valueType="num">
                                      <p:cBhvr additive="base">
                                        <p:cTn id="13" dur="500" fill="hold"/>
                                        <p:tgtEl>
                                          <p:spTgt spid="37895"/>
                                        </p:tgtEl>
                                        <p:attrNameLst>
                                          <p:attrName>ppt_x</p:attrName>
                                        </p:attrNameLst>
                                      </p:cBhvr>
                                      <p:tavLst>
                                        <p:tav tm="0">
                                          <p:val>
                                            <p:strVal val="0-#ppt_w/2"/>
                                          </p:val>
                                        </p:tav>
                                        <p:tav tm="100000">
                                          <p:val>
                                            <p:strVal val="#ppt_x"/>
                                          </p:val>
                                        </p:tav>
                                      </p:tavLst>
                                    </p:anim>
                                    <p:anim calcmode="lin" valueType="num">
                                      <p:cBhvr additive="base">
                                        <p:cTn id="14" dur="500" fill="hold"/>
                                        <p:tgtEl>
                                          <p:spTgt spid="3789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7894"/>
                                        </p:tgtEl>
                                        <p:attrNameLst>
                                          <p:attrName>style.visibility</p:attrName>
                                        </p:attrNameLst>
                                      </p:cBhvr>
                                      <p:to>
                                        <p:strVal val="visible"/>
                                      </p:to>
                                    </p:set>
                                    <p:anim calcmode="lin" valueType="num">
                                      <p:cBhvr additive="base">
                                        <p:cTn id="19" dur="500" fill="hold"/>
                                        <p:tgtEl>
                                          <p:spTgt spid="37894"/>
                                        </p:tgtEl>
                                        <p:attrNameLst>
                                          <p:attrName>ppt_x</p:attrName>
                                        </p:attrNameLst>
                                      </p:cBhvr>
                                      <p:tavLst>
                                        <p:tav tm="0">
                                          <p:val>
                                            <p:strVal val="0-#ppt_w/2"/>
                                          </p:val>
                                        </p:tav>
                                        <p:tav tm="100000">
                                          <p:val>
                                            <p:strVal val="#ppt_x"/>
                                          </p:val>
                                        </p:tav>
                                      </p:tavLst>
                                    </p:anim>
                                    <p:anim calcmode="lin" valueType="num">
                                      <p:cBhvr additive="base">
                                        <p:cTn id="20" dur="500" fill="hold"/>
                                        <p:tgtEl>
                                          <p:spTgt spid="378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p:txBody>
          <a:bodyPr>
            <a:normAutofit/>
          </a:bodyPr>
          <a:lstStyle/>
          <a:p>
            <a:pPr algn="ctr" eaLnBrk="1" hangingPunct="1"/>
            <a:r>
              <a:rPr lang="en-US" altLang="en-US" sz="4000" b="1" smtClean="0">
                <a:solidFill>
                  <a:srgbClr val="FF0000"/>
                </a:solidFill>
              </a:rPr>
              <a:t>Name Calling or stereotyping</a:t>
            </a:r>
            <a:r>
              <a:rPr lang="en-US" altLang="en-US" sz="6600" b="1" smtClean="0">
                <a:solidFill>
                  <a:srgbClr val="FF0000"/>
                </a:solidFill>
              </a:rPr>
              <a:t> </a:t>
            </a:r>
          </a:p>
        </p:txBody>
      </p:sp>
      <p:sp>
        <p:nvSpPr>
          <p:cNvPr id="14339" name="Rectangle 1027"/>
          <p:cNvSpPr>
            <a:spLocks noGrp="1" noChangeArrowheads="1"/>
          </p:cNvSpPr>
          <p:nvPr>
            <p:ph sz="half" idx="1"/>
          </p:nvPr>
        </p:nvSpPr>
        <p:spPr/>
        <p:txBody>
          <a:bodyPr/>
          <a:lstStyle/>
          <a:p>
            <a:pPr eaLnBrk="1" hangingPunct="1">
              <a:lnSpc>
                <a:spcPct val="90000"/>
              </a:lnSpc>
            </a:pPr>
            <a:endParaRPr lang="en-US" altLang="en-US" sz="4800" b="1" smtClean="0">
              <a:solidFill>
                <a:schemeClr val="hlink"/>
              </a:solidFill>
            </a:endParaRPr>
          </a:p>
          <a:p>
            <a:pPr eaLnBrk="1" hangingPunct="1">
              <a:lnSpc>
                <a:spcPct val="90000"/>
              </a:lnSpc>
            </a:pPr>
            <a:endParaRPr lang="en-US" altLang="en-US" sz="4800" b="1" smtClean="0">
              <a:solidFill>
                <a:srgbClr val="FF0000"/>
              </a:solidFill>
            </a:endParaRPr>
          </a:p>
          <a:p>
            <a:pPr eaLnBrk="1" hangingPunct="1">
              <a:lnSpc>
                <a:spcPct val="90000"/>
              </a:lnSpc>
            </a:pPr>
            <a:endParaRPr lang="en-US" altLang="en-US" sz="4800" b="1" smtClean="0">
              <a:solidFill>
                <a:srgbClr val="FF0000"/>
              </a:solidFill>
            </a:endParaRPr>
          </a:p>
        </p:txBody>
      </p:sp>
      <p:sp>
        <p:nvSpPr>
          <p:cNvPr id="3" name="Content Placeholder 2"/>
          <p:cNvSpPr>
            <a:spLocks noGrp="1"/>
          </p:cNvSpPr>
          <p:nvPr>
            <p:ph sz="half" idx="2"/>
          </p:nvPr>
        </p:nvSpPr>
        <p:spPr/>
        <p:txBody>
          <a:bodyPr/>
          <a:lstStyle/>
          <a:p>
            <a:endParaRPr lang="en-US"/>
          </a:p>
        </p:txBody>
      </p:sp>
      <p:pic>
        <p:nvPicPr>
          <p:cNvPr id="14341" name="Picture 1030" descr="the_fallacy_detective_2009_ad_homin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2971800"/>
            <a:ext cx="3411538"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33400" y="1402140"/>
            <a:ext cx="3182938"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Smears or damages an opponent</a:t>
            </a:r>
          </a:p>
          <a:p>
            <a:pPr marL="285750" indent="-285750">
              <a:buFont typeface="Arial" panose="020B0604020202020204" pitchFamily="34" charset="0"/>
              <a:buChar char="•"/>
            </a:pPr>
            <a:r>
              <a:rPr lang="en-US" sz="2400" dirty="0" smtClean="0"/>
              <a:t>Often used by politicians </a:t>
            </a:r>
            <a:endParaRPr lang="en-US" sz="2400" dirty="0"/>
          </a:p>
        </p:txBody>
      </p:sp>
      <p:pic>
        <p:nvPicPr>
          <p:cNvPr id="2053" name="Picture 5" descr="http://artifactsjournal.missouri.edu/wp-content/uploads/2013/06/Hannah-Miles-Fig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6083" y="1524000"/>
            <a:ext cx="3853217"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831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0-#ppt_w/2"/>
                                          </p:val>
                                        </p:tav>
                                        <p:tav tm="100000">
                                          <p:val>
                                            <p:strVal val="#ppt_x"/>
                                          </p:val>
                                        </p:tav>
                                      </p:tavLst>
                                    </p:anim>
                                    <p:anim calcmode="lin" valueType="num">
                                      <p:cBhvr additive="base">
                                        <p:cTn id="8"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609600"/>
            <a:ext cx="7772400" cy="762000"/>
          </a:xfrm>
        </p:spPr>
        <p:txBody>
          <a:bodyPr>
            <a:normAutofit fontScale="90000"/>
          </a:bodyPr>
          <a:lstStyle/>
          <a:p>
            <a:pPr algn="ctr" eaLnBrk="1" hangingPunct="1"/>
            <a:r>
              <a:rPr lang="en-US" altLang="en-US" sz="6600" b="1" smtClean="0">
                <a:solidFill>
                  <a:srgbClr val="FF0000"/>
                </a:solidFill>
              </a:rPr>
              <a:t>Snob Appeal</a:t>
            </a:r>
          </a:p>
        </p:txBody>
      </p:sp>
      <p:sp>
        <p:nvSpPr>
          <p:cNvPr id="36871" name="Text Box 7"/>
          <p:cNvSpPr txBox="1">
            <a:spLocks noChangeArrowheads="1"/>
          </p:cNvSpPr>
          <p:nvPr/>
        </p:nvSpPr>
        <p:spPr bwMode="auto">
          <a:xfrm>
            <a:off x="304800" y="1752600"/>
            <a:ext cx="3429000" cy="44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spcBef>
                <a:spcPct val="0"/>
              </a:spcBef>
              <a:buClrTx/>
            </a:pPr>
            <a:r>
              <a:rPr lang="en-US" altLang="en-US">
                <a:latin typeface="Times New Roman" pitchFamily="18" charset="0"/>
              </a:rPr>
              <a:t>aims to flatter</a:t>
            </a:r>
          </a:p>
          <a:p>
            <a:pPr eaLnBrk="1" hangingPunct="1">
              <a:spcBef>
                <a:spcPct val="0"/>
              </a:spcBef>
              <a:buClrTx/>
              <a:buFontTx/>
              <a:buNone/>
            </a:pPr>
            <a:endParaRPr lang="en-US" altLang="en-US">
              <a:latin typeface="Times New Roman" pitchFamily="18" charset="0"/>
            </a:endParaRPr>
          </a:p>
          <a:p>
            <a:pPr eaLnBrk="1" hangingPunct="1">
              <a:spcBef>
                <a:spcPct val="0"/>
              </a:spcBef>
              <a:buClrTx/>
            </a:pPr>
            <a:r>
              <a:rPr lang="en-US" altLang="en-US">
                <a:latin typeface="Times New Roman" pitchFamily="18" charset="0"/>
              </a:rPr>
              <a:t>Makes insinuation that this product is better than others.</a:t>
            </a:r>
          </a:p>
          <a:p>
            <a:pPr eaLnBrk="1" hangingPunct="1">
              <a:spcBef>
                <a:spcPct val="0"/>
              </a:spcBef>
              <a:buClrTx/>
              <a:buFontTx/>
              <a:buNone/>
            </a:pPr>
            <a:endParaRPr lang="en-US" altLang="en-US">
              <a:latin typeface="Times New Roman" pitchFamily="18" charset="0"/>
            </a:endParaRPr>
          </a:p>
          <a:p>
            <a:pPr eaLnBrk="1" hangingPunct="1">
              <a:spcBef>
                <a:spcPct val="0"/>
              </a:spcBef>
              <a:buClrTx/>
            </a:pPr>
            <a:r>
              <a:rPr lang="en-US" altLang="en-US">
                <a:latin typeface="Times New Roman" pitchFamily="18" charset="0"/>
              </a:rPr>
              <a:t>“avant garde” ahead of the times. </a:t>
            </a:r>
          </a:p>
          <a:p>
            <a:pPr eaLnBrk="1" hangingPunct="1">
              <a:spcBef>
                <a:spcPct val="0"/>
              </a:spcBef>
              <a:buClrTx/>
              <a:buFontTx/>
              <a:buNone/>
            </a:pPr>
            <a:endParaRPr lang="en-US" altLang="en-US">
              <a:latin typeface="Times New Roman" pitchFamily="18" charset="0"/>
            </a:endParaRPr>
          </a:p>
        </p:txBody>
      </p:sp>
      <p:sp>
        <p:nvSpPr>
          <p:cNvPr id="15364" name="Rectangle 11"/>
          <p:cNvSpPr>
            <a:spLocks noChangeArrowheads="1"/>
          </p:cNvSpPr>
          <p:nvPr/>
        </p:nvSpPr>
        <p:spPr bwMode="auto">
          <a:xfrm>
            <a:off x="3898900" y="3325813"/>
            <a:ext cx="952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spcBef>
                <a:spcPct val="0"/>
              </a:spcBef>
              <a:buClrTx/>
              <a:buFontTx/>
              <a:buAutoNum type="arabicPeriod"/>
            </a:pPr>
            <a:endParaRPr kumimoji="0" lang="en-US" altLang="en-US" sz="900">
              <a:latin typeface="Arial" charset="0"/>
              <a:cs typeface="Arial" charset="0"/>
            </a:endParaRPr>
          </a:p>
          <a:p>
            <a:pPr>
              <a:spcBef>
                <a:spcPct val="0"/>
              </a:spcBef>
              <a:buClrTx/>
              <a:buFontTx/>
              <a:buNone/>
            </a:pPr>
            <a:endParaRPr kumimoji="0" lang="en-US" altLang="en-US" sz="2400">
              <a:latin typeface="Times New Roman" pitchFamily="18" charset="0"/>
            </a:endParaRPr>
          </a:p>
        </p:txBody>
      </p:sp>
      <p:sp>
        <p:nvSpPr>
          <p:cNvPr id="15365" name="Rectangle 12"/>
          <p:cNvSpPr>
            <a:spLocks noChangeArrowheads="1"/>
          </p:cNvSpPr>
          <p:nvPr/>
        </p:nvSpPr>
        <p:spPr bwMode="auto">
          <a:xfrm>
            <a:off x="3898900" y="3827463"/>
            <a:ext cx="952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spcBef>
                <a:spcPct val="0"/>
              </a:spcBef>
              <a:buClrTx/>
              <a:buFontTx/>
              <a:buNone/>
            </a:pPr>
            <a:endParaRPr kumimoji="0" lang="en-US" altLang="en-US" sz="900">
              <a:latin typeface="Arial" charset="0"/>
              <a:cs typeface="Arial" charset="0"/>
            </a:endParaRPr>
          </a:p>
          <a:p>
            <a:pPr>
              <a:spcBef>
                <a:spcPct val="0"/>
              </a:spcBef>
              <a:buClrTx/>
              <a:buFontTx/>
              <a:buNone/>
            </a:pPr>
            <a:endParaRPr kumimoji="0" lang="en-US" altLang="en-US" sz="2400">
              <a:latin typeface="Times New Roman" pitchFamily="18" charset="0"/>
            </a:endParaRPr>
          </a:p>
        </p:txBody>
      </p:sp>
      <p:sp>
        <p:nvSpPr>
          <p:cNvPr id="15366" name="Rectangle 13"/>
          <p:cNvSpPr>
            <a:spLocks noChangeArrowheads="1"/>
          </p:cNvSpPr>
          <p:nvPr/>
        </p:nvSpPr>
        <p:spPr bwMode="auto">
          <a:xfrm>
            <a:off x="3898900" y="250348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spcBef>
                <a:spcPct val="0"/>
              </a:spcBef>
              <a:buClrTx/>
              <a:buFontTx/>
              <a:buNone/>
            </a:pPr>
            <a:endParaRPr lang="en-US" altLang="en-US" sz="2400">
              <a:latin typeface="Times New Roman" pitchFamily="18" charset="0"/>
            </a:endParaRPr>
          </a:p>
        </p:txBody>
      </p:sp>
      <p:sp>
        <p:nvSpPr>
          <p:cNvPr id="36880" name="Text Box 16"/>
          <p:cNvSpPr txBox="1">
            <a:spLocks noChangeArrowheads="1"/>
          </p:cNvSpPr>
          <p:nvPr/>
        </p:nvSpPr>
        <p:spPr bwMode="auto">
          <a:xfrm>
            <a:off x="4708525" y="1870075"/>
            <a:ext cx="2301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spcBef>
                <a:spcPct val="0"/>
              </a:spcBef>
              <a:buClrTx/>
              <a:buFontTx/>
              <a:buNone/>
            </a:pPr>
            <a:endParaRPr lang="en-US" altLang="en-US" sz="2400">
              <a:latin typeface="Times New Roman" pitchFamily="18" charset="0"/>
            </a:endParaRPr>
          </a:p>
        </p:txBody>
      </p:sp>
      <p:pic>
        <p:nvPicPr>
          <p:cNvPr id="21506" name="Picture 2" descr="http://www.eccentricflower.com/images/5/51/FancyFe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3017" y="1502786"/>
            <a:ext cx="2664766" cy="241098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1.bp.blogspot.com/-GKselJsz1fQ/UmckAYcGX-I/AAAAAAAAAHs/9c212MqdOOk/s1600/bandwag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843789"/>
            <a:ext cx="2334491" cy="263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778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 fill="hold"/>
                                        <p:tgtEl>
                                          <p:spTgt spid="36866"/>
                                        </p:tgtEl>
                                        <p:attrNameLst>
                                          <p:attrName>ppt_x</p:attrName>
                                        </p:attrNameLst>
                                      </p:cBhvr>
                                      <p:tavLst>
                                        <p:tav tm="0">
                                          <p:val>
                                            <p:strVal val="0-#ppt_w/2"/>
                                          </p:val>
                                        </p:tav>
                                        <p:tav tm="100000">
                                          <p:val>
                                            <p:strVal val="#ppt_x"/>
                                          </p:val>
                                        </p:tav>
                                      </p:tavLst>
                                    </p:anim>
                                    <p:anim calcmode="lin" valueType="num">
                                      <p:cBhvr additive="base">
                                        <p:cTn id="8" dur="500" fill="hold"/>
                                        <p:tgtEl>
                                          <p:spTgt spid="3686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871"/>
                                        </p:tgtEl>
                                        <p:attrNameLst>
                                          <p:attrName>style.visibility</p:attrName>
                                        </p:attrNameLst>
                                      </p:cBhvr>
                                      <p:to>
                                        <p:strVal val="visible"/>
                                      </p:to>
                                    </p:set>
                                    <p:anim calcmode="lin" valueType="num">
                                      <p:cBhvr additive="base">
                                        <p:cTn id="13" dur="500" fill="hold"/>
                                        <p:tgtEl>
                                          <p:spTgt spid="36871"/>
                                        </p:tgtEl>
                                        <p:attrNameLst>
                                          <p:attrName>ppt_x</p:attrName>
                                        </p:attrNameLst>
                                      </p:cBhvr>
                                      <p:tavLst>
                                        <p:tav tm="0">
                                          <p:val>
                                            <p:strVal val="0-#ppt_w/2"/>
                                          </p:val>
                                        </p:tav>
                                        <p:tav tm="100000">
                                          <p:val>
                                            <p:strVal val="#ppt_x"/>
                                          </p:val>
                                        </p:tav>
                                      </p:tavLst>
                                    </p:anim>
                                    <p:anim calcmode="lin" valueType="num">
                                      <p:cBhvr additive="base">
                                        <p:cTn id="14" dur="500" fill="hold"/>
                                        <p:tgtEl>
                                          <p:spTgt spid="3687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36880"/>
                                        </p:tgtEl>
                                        <p:attrNameLst>
                                          <p:attrName>style.visibility</p:attrName>
                                        </p:attrNameLst>
                                      </p:cBhvr>
                                      <p:to>
                                        <p:strVal val="visible"/>
                                      </p:to>
                                    </p:set>
                                    <p:anim calcmode="lin" valueType="num">
                                      <p:cBhvr additive="base">
                                        <p:cTn id="19" dur="500" fill="hold"/>
                                        <p:tgtEl>
                                          <p:spTgt spid="36880"/>
                                        </p:tgtEl>
                                        <p:attrNameLst>
                                          <p:attrName>ppt_x</p:attrName>
                                        </p:attrNameLst>
                                      </p:cBhvr>
                                      <p:tavLst>
                                        <p:tav tm="0">
                                          <p:val>
                                            <p:strVal val="0-#ppt_w/2"/>
                                          </p:val>
                                        </p:tav>
                                        <p:tav tm="100000">
                                          <p:val>
                                            <p:strVal val="#ppt_x"/>
                                          </p:val>
                                        </p:tav>
                                      </p:tavLst>
                                    </p:anim>
                                    <p:anim calcmode="lin" valueType="num">
                                      <p:cBhvr additive="base">
                                        <p:cTn id="20" dur="500" fill="hold"/>
                                        <p:tgtEl>
                                          <p:spTgt spid="368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P spid="36871" grpId="0" autoUpdateAnimBg="0"/>
      <p:bldP spid="36880"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23900" y="228600"/>
            <a:ext cx="7772400" cy="609600"/>
          </a:xfrm>
        </p:spPr>
        <p:txBody>
          <a:bodyPr>
            <a:normAutofit fontScale="90000"/>
          </a:bodyPr>
          <a:lstStyle/>
          <a:p>
            <a:pPr algn="ctr" eaLnBrk="1" hangingPunct="1"/>
            <a:r>
              <a:rPr lang="en-US" altLang="en-US" sz="6000" b="1" dirty="0" smtClean="0">
                <a:solidFill>
                  <a:srgbClr val="FF0000"/>
                </a:solidFill>
              </a:rPr>
              <a:t>Plain Folks</a:t>
            </a:r>
            <a:endParaRPr lang="en-US" altLang="en-US" sz="6600" b="1" dirty="0" smtClean="0">
              <a:solidFill>
                <a:srgbClr val="FF0000"/>
              </a:solidFill>
            </a:endParaRPr>
          </a:p>
        </p:txBody>
      </p:sp>
      <p:sp>
        <p:nvSpPr>
          <p:cNvPr id="16387" name="Rectangle 3"/>
          <p:cNvSpPr>
            <a:spLocks noGrp="1" noChangeArrowheads="1"/>
          </p:cNvSpPr>
          <p:nvPr>
            <p:ph type="body" sz="half" idx="1"/>
          </p:nvPr>
        </p:nvSpPr>
        <p:spPr/>
        <p:txBody>
          <a:bodyPr/>
          <a:lstStyle/>
          <a:p>
            <a:pPr eaLnBrk="1" hangingPunct="1"/>
            <a:endParaRPr lang="en-US" altLang="en-US" sz="4800" b="1" smtClean="0">
              <a:solidFill>
                <a:schemeClr val="hlink"/>
              </a:solidFill>
            </a:endParaRPr>
          </a:p>
          <a:p>
            <a:pPr eaLnBrk="1" hangingPunct="1"/>
            <a:endParaRPr lang="en-US" altLang="en-US" sz="4800" b="1" smtClean="0">
              <a:solidFill>
                <a:srgbClr val="FF0000"/>
              </a:solidFill>
            </a:endParaRPr>
          </a:p>
          <a:p>
            <a:pPr eaLnBrk="1" hangingPunct="1"/>
            <a:endParaRPr lang="en-US" altLang="en-US" sz="4800" b="1" smtClean="0">
              <a:solidFill>
                <a:srgbClr val="FF0000"/>
              </a:solidFill>
            </a:endParaRPr>
          </a:p>
          <a:p>
            <a:pPr eaLnBrk="1" hangingPunct="1"/>
            <a:endParaRPr lang="en-US" altLang="en-US" sz="4400" b="1" smtClean="0">
              <a:solidFill>
                <a:srgbClr val="FF0000"/>
              </a:solidFill>
            </a:endParaRPr>
          </a:p>
          <a:p>
            <a:pPr eaLnBrk="1" hangingPunct="1"/>
            <a:endParaRPr lang="en-US" altLang="en-US" sz="4400" b="1" smtClean="0">
              <a:solidFill>
                <a:srgbClr val="FF0000"/>
              </a:solidFill>
            </a:endParaRPr>
          </a:p>
        </p:txBody>
      </p:sp>
      <p:sp>
        <p:nvSpPr>
          <p:cNvPr id="39942" name="Text Box 6"/>
          <p:cNvSpPr txBox="1">
            <a:spLocks noChangeArrowheads="1"/>
          </p:cNvSpPr>
          <p:nvPr/>
        </p:nvSpPr>
        <p:spPr bwMode="auto">
          <a:xfrm>
            <a:off x="342900" y="1066800"/>
            <a:ext cx="4267200"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spcBef>
                <a:spcPct val="0"/>
              </a:spcBef>
              <a:buClrTx/>
            </a:pPr>
            <a:r>
              <a:rPr lang="en-US" altLang="en-US" sz="2400" dirty="0">
                <a:latin typeface="Times New Roman" pitchFamily="18" charset="0"/>
              </a:rPr>
              <a:t>Makes the leaders look like</a:t>
            </a:r>
          </a:p>
          <a:p>
            <a:pPr eaLnBrk="1" hangingPunct="1">
              <a:spcBef>
                <a:spcPct val="0"/>
              </a:spcBef>
              <a:buClrTx/>
              <a:buFontTx/>
              <a:buNone/>
            </a:pPr>
            <a:r>
              <a:rPr lang="en-US" altLang="en-US" sz="2400" dirty="0">
                <a:latin typeface="Times New Roman" pitchFamily="18" charset="0"/>
              </a:rPr>
              <a:t> 	Plain folks (mom and pop style).</a:t>
            </a:r>
          </a:p>
          <a:p>
            <a:pPr eaLnBrk="1" hangingPunct="1">
              <a:spcBef>
                <a:spcPct val="0"/>
              </a:spcBef>
              <a:buClrTx/>
              <a:buFontTx/>
              <a:buChar char="-"/>
            </a:pPr>
            <a:r>
              <a:rPr lang="en-US" altLang="en-US" sz="2400" dirty="0">
                <a:solidFill>
                  <a:srgbClr val="000000"/>
                </a:solidFill>
                <a:latin typeface="Arial" charset="0"/>
              </a:rPr>
              <a:t>a convincing method to show they are just common people.</a:t>
            </a:r>
          </a:p>
          <a:p>
            <a:pPr eaLnBrk="1" hangingPunct="1">
              <a:spcBef>
                <a:spcPct val="0"/>
              </a:spcBef>
              <a:buClrTx/>
              <a:buFontTx/>
              <a:buChar char="-"/>
            </a:pPr>
            <a:r>
              <a:rPr lang="en-US" altLang="en-US" sz="2400" dirty="0">
                <a:solidFill>
                  <a:srgbClr val="000000"/>
                </a:solidFill>
                <a:latin typeface="Arial" charset="0"/>
              </a:rPr>
              <a:t>Opposite of snob appeal</a:t>
            </a:r>
            <a:endParaRPr lang="en-US" altLang="en-US" dirty="0">
              <a:solidFill>
                <a:srgbClr val="000099"/>
              </a:solidFill>
              <a:latin typeface="Times New Roman" pitchFamily="18" charset="0"/>
            </a:endParaRPr>
          </a:p>
          <a:p>
            <a:pPr eaLnBrk="1" hangingPunct="1">
              <a:spcBef>
                <a:spcPct val="0"/>
              </a:spcBef>
              <a:buClrTx/>
              <a:buFontTx/>
              <a:buNone/>
            </a:pPr>
            <a:endParaRPr lang="en-US" altLang="en-US" dirty="0">
              <a:solidFill>
                <a:srgbClr val="000099"/>
              </a:solidFill>
              <a:latin typeface="Times New Roman" pitchFamily="18" charset="0"/>
            </a:endParaRPr>
          </a:p>
        </p:txBody>
      </p:sp>
      <p:sp>
        <p:nvSpPr>
          <p:cNvPr id="16396" name="Rectangle 7"/>
          <p:cNvSpPr>
            <a:spLocks noChangeArrowheads="1"/>
          </p:cNvSpPr>
          <p:nvPr/>
        </p:nvSpPr>
        <p:spPr bwMode="auto">
          <a:xfrm>
            <a:off x="0" y="288135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spcBef>
                <a:spcPct val="0"/>
              </a:spcBef>
              <a:buClrTx/>
              <a:buFontTx/>
              <a:buNone/>
            </a:pPr>
            <a:endParaRPr lang="en-US" altLang="en-US" sz="2400">
              <a:latin typeface="Times New Roman" pitchFamily="18" charset="0"/>
            </a:endParaRPr>
          </a:p>
        </p:txBody>
      </p:sp>
      <p:sp>
        <p:nvSpPr>
          <p:cNvPr id="16390" name="Rectangle 19"/>
          <p:cNvSpPr>
            <a:spLocks noChangeArrowheads="1"/>
          </p:cNvSpPr>
          <p:nvPr/>
        </p:nvSpPr>
        <p:spPr bwMode="auto">
          <a:xfrm>
            <a:off x="3756025" y="2789238"/>
            <a:ext cx="31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spcBef>
                <a:spcPct val="0"/>
              </a:spcBef>
              <a:buClrTx/>
              <a:buFontTx/>
              <a:buNone/>
            </a:pPr>
            <a:endParaRPr lang="en-US" altLang="en-US" sz="2400">
              <a:latin typeface="Times New Roman" pitchFamily="18" charset="0"/>
            </a:endParaRPr>
          </a:p>
        </p:txBody>
      </p:sp>
      <p:pic>
        <p:nvPicPr>
          <p:cNvPr id="39969" name="Picture 33" descr="slide_192045_380977_large"/>
          <p:cNvPicPr>
            <a:picLocks noChangeAspect="1" noChangeArrowheads="1"/>
          </p:cNvPicPr>
          <p:nvPr/>
        </p:nvPicPr>
        <p:blipFill rotWithShape="1">
          <a:blip r:embed="rId2">
            <a:extLst>
              <a:ext uri="{28A0092B-C50C-407E-A947-70E740481C1C}">
                <a14:useLocalDpi xmlns:a14="http://schemas.microsoft.com/office/drawing/2010/main" val="0"/>
              </a:ext>
            </a:extLst>
          </a:blip>
          <a:srcRect t="7521" b="5981"/>
          <a:stretch/>
        </p:blipFill>
        <p:spPr bwMode="auto">
          <a:xfrm>
            <a:off x="609600" y="3910013"/>
            <a:ext cx="3733800" cy="250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70" name="Picture 34" descr="scouts-president2"/>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1295400"/>
            <a:ext cx="3810000" cy="4343400"/>
          </a:xfrm>
          <a:noFill/>
        </p:spPr>
      </p:pic>
    </p:spTree>
    <p:extLst>
      <p:ext uri="{BB962C8B-B14F-4D97-AF65-F5344CB8AC3E}">
        <p14:creationId xmlns:p14="http://schemas.microsoft.com/office/powerpoint/2010/main" val="31428439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0-#ppt_w/2"/>
                                          </p:val>
                                        </p:tav>
                                        <p:tav tm="100000">
                                          <p:val>
                                            <p:strVal val="#ppt_x"/>
                                          </p:val>
                                        </p:tav>
                                      </p:tavLst>
                                    </p:anim>
                                    <p:anim calcmode="lin" valueType="num">
                                      <p:cBhvr additive="base">
                                        <p:cTn id="8" dur="500" fill="hold"/>
                                        <p:tgtEl>
                                          <p:spTgt spid="399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942"/>
                                        </p:tgtEl>
                                        <p:attrNameLst>
                                          <p:attrName>style.visibility</p:attrName>
                                        </p:attrNameLst>
                                      </p:cBhvr>
                                      <p:to>
                                        <p:strVal val="visible"/>
                                      </p:to>
                                    </p:set>
                                    <p:anim calcmode="lin" valueType="num">
                                      <p:cBhvr additive="base">
                                        <p:cTn id="13" dur="500" fill="hold"/>
                                        <p:tgtEl>
                                          <p:spTgt spid="39942"/>
                                        </p:tgtEl>
                                        <p:attrNameLst>
                                          <p:attrName>ppt_x</p:attrName>
                                        </p:attrNameLst>
                                      </p:cBhvr>
                                      <p:tavLst>
                                        <p:tav tm="0">
                                          <p:val>
                                            <p:strVal val="0-#ppt_w/2"/>
                                          </p:val>
                                        </p:tav>
                                        <p:tav tm="100000">
                                          <p:val>
                                            <p:strVal val="#ppt_x"/>
                                          </p:val>
                                        </p:tav>
                                      </p:tavLst>
                                    </p:anim>
                                    <p:anim calcmode="lin" valueType="num">
                                      <p:cBhvr additive="base">
                                        <p:cTn id="14" dur="500" fill="hold"/>
                                        <p:tgtEl>
                                          <p:spTgt spid="3994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9969"/>
                                        </p:tgtEl>
                                        <p:attrNameLst>
                                          <p:attrName>style.visibility</p:attrName>
                                        </p:attrNameLst>
                                      </p:cBhvr>
                                      <p:to>
                                        <p:strVal val="visible"/>
                                      </p:to>
                                    </p:set>
                                    <p:anim calcmode="lin" valueType="num">
                                      <p:cBhvr additive="base">
                                        <p:cTn id="19" dur="500" fill="hold"/>
                                        <p:tgtEl>
                                          <p:spTgt spid="39969"/>
                                        </p:tgtEl>
                                        <p:attrNameLst>
                                          <p:attrName>ppt_x</p:attrName>
                                        </p:attrNameLst>
                                      </p:cBhvr>
                                      <p:tavLst>
                                        <p:tav tm="0">
                                          <p:val>
                                            <p:strVal val="0-#ppt_w/2"/>
                                          </p:val>
                                        </p:tav>
                                        <p:tav tm="100000">
                                          <p:val>
                                            <p:strVal val="#ppt_x"/>
                                          </p:val>
                                        </p:tav>
                                      </p:tavLst>
                                    </p:anim>
                                    <p:anim calcmode="lin" valueType="num">
                                      <p:cBhvr additive="base">
                                        <p:cTn id="20" dur="500" fill="hold"/>
                                        <p:tgtEl>
                                          <p:spTgt spid="3996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9970"/>
                                        </p:tgtEl>
                                        <p:attrNameLst>
                                          <p:attrName>style.visibility</p:attrName>
                                        </p:attrNameLst>
                                      </p:cBhvr>
                                      <p:to>
                                        <p:strVal val="visible"/>
                                      </p:to>
                                    </p:set>
                                    <p:anim calcmode="lin" valueType="num">
                                      <p:cBhvr additive="base">
                                        <p:cTn id="25" dur="500" fill="hold"/>
                                        <p:tgtEl>
                                          <p:spTgt spid="39970"/>
                                        </p:tgtEl>
                                        <p:attrNameLst>
                                          <p:attrName>ppt_x</p:attrName>
                                        </p:attrNameLst>
                                      </p:cBhvr>
                                      <p:tavLst>
                                        <p:tav tm="0">
                                          <p:val>
                                            <p:strVal val="0-#ppt_w/2"/>
                                          </p:val>
                                        </p:tav>
                                        <p:tav tm="100000">
                                          <p:val>
                                            <p:strVal val="#ppt_x"/>
                                          </p:val>
                                        </p:tav>
                                      </p:tavLst>
                                    </p:anim>
                                    <p:anim calcmode="lin" valueType="num">
                                      <p:cBhvr additive="base">
                                        <p:cTn id="26" dur="500" fill="hold"/>
                                        <p:tgtEl>
                                          <p:spTgt spid="399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utoUpdateAnimBg="0"/>
      <p:bldP spid="39942"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a:xfrm>
            <a:off x="-457200" y="457200"/>
            <a:ext cx="7772400" cy="533400"/>
          </a:xfrm>
        </p:spPr>
        <p:txBody>
          <a:bodyPr>
            <a:normAutofit fontScale="90000"/>
          </a:bodyPr>
          <a:lstStyle/>
          <a:p>
            <a:pPr eaLnBrk="1" hangingPunct="1"/>
            <a:r>
              <a:rPr lang="en-US" altLang="en-US" sz="6600" b="1" dirty="0" smtClean="0">
                <a:solidFill>
                  <a:srgbClr val="FF0000"/>
                </a:solidFill>
              </a:rPr>
              <a:t>Transfer</a:t>
            </a:r>
          </a:p>
        </p:txBody>
      </p:sp>
      <p:sp>
        <p:nvSpPr>
          <p:cNvPr id="17411" name="Rectangle 1027"/>
          <p:cNvSpPr>
            <a:spLocks noGrp="1" noChangeArrowheads="1"/>
          </p:cNvSpPr>
          <p:nvPr>
            <p:ph type="body" sz="half" idx="1"/>
          </p:nvPr>
        </p:nvSpPr>
        <p:spPr/>
        <p:txBody>
          <a:bodyPr/>
          <a:lstStyle/>
          <a:p>
            <a:pPr eaLnBrk="1" hangingPunct="1"/>
            <a:endParaRPr lang="en-US" altLang="en-US" sz="4800" b="1" smtClean="0">
              <a:solidFill>
                <a:schemeClr val="hlink"/>
              </a:solidFill>
            </a:endParaRPr>
          </a:p>
          <a:p>
            <a:pPr eaLnBrk="1" hangingPunct="1"/>
            <a:endParaRPr lang="en-US" altLang="en-US" sz="4800" b="1" smtClean="0">
              <a:solidFill>
                <a:srgbClr val="FF0000"/>
              </a:solidFill>
            </a:endParaRPr>
          </a:p>
          <a:p>
            <a:pPr eaLnBrk="1" hangingPunct="1"/>
            <a:endParaRPr lang="en-US" altLang="en-US" sz="4800" b="1" smtClean="0">
              <a:solidFill>
                <a:srgbClr val="FF0000"/>
              </a:solidFill>
            </a:endParaRPr>
          </a:p>
        </p:txBody>
      </p:sp>
      <p:pic>
        <p:nvPicPr>
          <p:cNvPr id="41992" name="Picture 1032" descr="File:John F. Kerry.jpg">
            <a:hlinkClick r:id="rId2"/>
          </p:cNvPr>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486400" y="533400"/>
            <a:ext cx="2667000" cy="2743200"/>
          </a:xfrm>
        </p:spPr>
      </p:pic>
      <p:grpSp>
        <p:nvGrpSpPr>
          <p:cNvPr id="17413" name="Group 1041"/>
          <p:cNvGrpSpPr>
            <a:grpSpLocks/>
          </p:cNvGrpSpPr>
          <p:nvPr/>
        </p:nvGrpSpPr>
        <p:grpSpPr bwMode="auto">
          <a:xfrm>
            <a:off x="0" y="2949575"/>
            <a:ext cx="9144000" cy="960438"/>
            <a:chOff x="0" y="43"/>
            <a:chExt cx="5760" cy="605"/>
          </a:xfrm>
        </p:grpSpPr>
        <p:sp>
          <p:nvSpPr>
            <p:cNvPr id="17417" name="Rectangle 1038"/>
            <p:cNvSpPr>
              <a:spLocks noChangeArrowheads="1"/>
            </p:cNvSpPr>
            <p:nvPr/>
          </p:nvSpPr>
          <p:spPr bwMode="auto">
            <a:xfrm>
              <a:off x="0" y="43"/>
              <a:ext cx="576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spcBef>
                  <a:spcPct val="0"/>
                </a:spcBef>
                <a:buClrTx/>
                <a:buFontTx/>
                <a:buNone/>
              </a:pPr>
              <a:endParaRPr lang="en-US" altLang="en-US" sz="2400">
                <a:latin typeface="Times New Roman" pitchFamily="18" charset="0"/>
              </a:endParaRPr>
            </a:p>
          </p:txBody>
        </p:sp>
        <p:sp>
          <p:nvSpPr>
            <p:cNvPr id="17418" name="Rectangle 1039"/>
            <p:cNvSpPr>
              <a:spLocks noChangeArrowheads="1"/>
            </p:cNvSpPr>
            <p:nvPr/>
          </p:nvSpPr>
          <p:spPr bwMode="auto">
            <a:xfrm>
              <a:off x="0" y="43"/>
              <a:ext cx="5760"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spcBef>
                  <a:spcPct val="0"/>
                </a:spcBef>
                <a:buClrTx/>
                <a:buFontTx/>
                <a:buNone/>
              </a:pPr>
              <a:r>
                <a:rPr kumimoji="0" lang="en-US" altLang="en-US" sz="1100">
                  <a:latin typeface="Times New Roman" pitchFamily="18" charset="0"/>
                  <a:hlinkClick r:id="rId4"/>
                </a:rPr>
                <a:t>  </a:t>
              </a:r>
              <a:r>
                <a:rPr kumimoji="0" lang="en-US" altLang="en-US" sz="5700">
                  <a:latin typeface="Times New Roman" pitchFamily="18" charset="0"/>
                </a:rPr>
                <a:t> </a:t>
              </a:r>
              <a:r>
                <a:rPr kumimoji="0" lang="en-US" altLang="en-US" sz="1100">
                  <a:latin typeface="Times New Roman" pitchFamily="18" charset="0"/>
                </a:rPr>
                <a:t>                  </a:t>
              </a:r>
            </a:p>
          </p:txBody>
        </p:sp>
      </p:grpSp>
      <p:pic>
        <p:nvPicPr>
          <p:cNvPr id="42000" name="Picture 1040" descr="See full size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3505200"/>
            <a:ext cx="2667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 Box 1042"/>
          <p:cNvSpPr txBox="1">
            <a:spLocks noChangeArrowheads="1"/>
          </p:cNvSpPr>
          <p:nvPr/>
        </p:nvSpPr>
        <p:spPr bwMode="auto">
          <a:xfrm>
            <a:off x="2209800" y="1828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spcBef>
                <a:spcPct val="0"/>
              </a:spcBef>
              <a:buClrTx/>
              <a:buFontTx/>
              <a:buNone/>
            </a:pPr>
            <a:endParaRPr lang="en-US" altLang="en-US" sz="2400">
              <a:latin typeface="Times New Roman" pitchFamily="18" charset="0"/>
            </a:endParaRPr>
          </a:p>
        </p:txBody>
      </p:sp>
      <p:sp>
        <p:nvSpPr>
          <p:cNvPr id="42003" name="Text Box 1043"/>
          <p:cNvSpPr txBox="1">
            <a:spLocks noChangeArrowheads="1"/>
          </p:cNvSpPr>
          <p:nvPr/>
        </p:nvSpPr>
        <p:spPr bwMode="auto">
          <a:xfrm>
            <a:off x="533400" y="1295400"/>
            <a:ext cx="4724400"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spcBef>
                <a:spcPct val="0"/>
              </a:spcBef>
              <a:buClrTx/>
              <a:buFontTx/>
              <a:buNone/>
            </a:pPr>
            <a:r>
              <a:rPr lang="en-US" altLang="en-US" sz="2800" b="1" dirty="0">
                <a:latin typeface="Times New Roman" pitchFamily="18" charset="0"/>
              </a:rPr>
              <a:t>-Feelings (good or bad)</a:t>
            </a:r>
          </a:p>
          <a:p>
            <a:pPr eaLnBrk="1" hangingPunct="1">
              <a:spcBef>
                <a:spcPct val="0"/>
              </a:spcBef>
              <a:buClrTx/>
              <a:buFontTx/>
              <a:buNone/>
            </a:pPr>
            <a:r>
              <a:rPr lang="en-US" altLang="en-US" sz="2400" dirty="0">
                <a:latin typeface="Times New Roman" pitchFamily="18" charset="0"/>
              </a:rPr>
              <a:t>are </a:t>
            </a:r>
            <a:r>
              <a:rPr lang="en-US" altLang="en-US" sz="2800" b="1" dirty="0">
                <a:latin typeface="Times New Roman" pitchFamily="18" charset="0"/>
              </a:rPr>
              <a:t>transferred</a:t>
            </a:r>
            <a:r>
              <a:rPr lang="en-US" altLang="en-US" sz="2400" b="1" dirty="0">
                <a:latin typeface="Times New Roman" pitchFamily="18" charset="0"/>
              </a:rPr>
              <a:t> </a:t>
            </a:r>
            <a:r>
              <a:rPr lang="en-US" altLang="en-US" sz="2400" dirty="0">
                <a:latin typeface="Times New Roman" pitchFamily="18" charset="0"/>
              </a:rPr>
              <a:t>to something else.</a:t>
            </a:r>
          </a:p>
          <a:p>
            <a:pPr eaLnBrk="1" hangingPunct="1">
              <a:spcBef>
                <a:spcPct val="0"/>
              </a:spcBef>
              <a:buClrTx/>
              <a:buFontTx/>
              <a:buNone/>
            </a:pPr>
            <a:endParaRPr lang="en-US" altLang="en-US" sz="2400" dirty="0">
              <a:latin typeface="Times New Roman" pitchFamily="18" charset="0"/>
            </a:endParaRPr>
          </a:p>
          <a:p>
            <a:pPr eaLnBrk="1" hangingPunct="1">
              <a:spcBef>
                <a:spcPct val="0"/>
              </a:spcBef>
              <a:buClrTx/>
              <a:buFontTx/>
              <a:buNone/>
            </a:pPr>
            <a:r>
              <a:rPr lang="en-US" altLang="en-US" sz="2400" dirty="0">
                <a:solidFill>
                  <a:srgbClr val="000000"/>
                </a:solidFill>
                <a:latin typeface="Arial" charset="0"/>
              </a:rPr>
              <a:t>Transfer tries to make you view something in the same way as they view something else.</a:t>
            </a:r>
            <a:endParaRPr lang="en-US" altLang="en-US" sz="2400" dirty="0">
              <a:latin typeface="Times New Roman" pitchFamily="18" charset="0"/>
            </a:endParaRPr>
          </a:p>
          <a:p>
            <a:pPr eaLnBrk="1" hangingPunct="1">
              <a:spcBef>
                <a:spcPct val="0"/>
              </a:spcBef>
              <a:buClrTx/>
              <a:buFontTx/>
              <a:buNone/>
            </a:pPr>
            <a:endParaRPr lang="en-US" altLang="en-US" sz="2400" dirty="0">
              <a:latin typeface="Times New Roman" pitchFamily="18" charset="0"/>
            </a:endParaRPr>
          </a:p>
          <a:p>
            <a:pPr eaLnBrk="1" hangingPunct="1">
              <a:spcBef>
                <a:spcPct val="0"/>
              </a:spcBef>
              <a:buClrTx/>
              <a:buFontTx/>
              <a:buNone/>
            </a:pPr>
            <a:r>
              <a:rPr lang="en-US" altLang="en-US" sz="2400" dirty="0">
                <a:latin typeface="Times New Roman" pitchFamily="18" charset="0"/>
              </a:rPr>
              <a:t>In the Kerry vs. Bush campaign, an internet email  circulated showing similar physical characteristics between John Kerry </a:t>
            </a:r>
            <a:r>
              <a:rPr lang="en-US" altLang="en-US" sz="2400" dirty="0" smtClean="0">
                <a:latin typeface="Times New Roman" pitchFamily="18" charset="0"/>
              </a:rPr>
              <a:t>and Frankenstein’s </a:t>
            </a:r>
            <a:r>
              <a:rPr lang="en-US" altLang="en-US" sz="2400" dirty="0">
                <a:latin typeface="Times New Roman" pitchFamily="18" charset="0"/>
              </a:rPr>
              <a:t>monster.</a:t>
            </a:r>
          </a:p>
        </p:txBody>
      </p:sp>
    </p:spTree>
    <p:extLst>
      <p:ext uri="{BB962C8B-B14F-4D97-AF65-F5344CB8AC3E}">
        <p14:creationId xmlns:p14="http://schemas.microsoft.com/office/powerpoint/2010/main" val="1806336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additive="base">
                                        <p:cTn id="7" dur="500" fill="hold"/>
                                        <p:tgtEl>
                                          <p:spTgt spid="41986"/>
                                        </p:tgtEl>
                                        <p:attrNameLst>
                                          <p:attrName>ppt_x</p:attrName>
                                        </p:attrNameLst>
                                      </p:cBhvr>
                                      <p:tavLst>
                                        <p:tav tm="0">
                                          <p:val>
                                            <p:strVal val="0-#ppt_w/2"/>
                                          </p:val>
                                        </p:tav>
                                        <p:tav tm="100000">
                                          <p:val>
                                            <p:strVal val="#ppt_x"/>
                                          </p:val>
                                        </p:tav>
                                      </p:tavLst>
                                    </p:anim>
                                    <p:anim calcmode="lin" valueType="num">
                                      <p:cBhvr additive="base">
                                        <p:cTn id="8" dur="500" fill="hold"/>
                                        <p:tgtEl>
                                          <p:spTgt spid="4198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2003"/>
                                        </p:tgtEl>
                                        <p:attrNameLst>
                                          <p:attrName>style.visibility</p:attrName>
                                        </p:attrNameLst>
                                      </p:cBhvr>
                                      <p:to>
                                        <p:strVal val="visible"/>
                                      </p:to>
                                    </p:set>
                                    <p:anim calcmode="lin" valueType="num">
                                      <p:cBhvr additive="base">
                                        <p:cTn id="13" dur="500" fill="hold"/>
                                        <p:tgtEl>
                                          <p:spTgt spid="42003"/>
                                        </p:tgtEl>
                                        <p:attrNameLst>
                                          <p:attrName>ppt_x</p:attrName>
                                        </p:attrNameLst>
                                      </p:cBhvr>
                                      <p:tavLst>
                                        <p:tav tm="0">
                                          <p:val>
                                            <p:strVal val="0-#ppt_w/2"/>
                                          </p:val>
                                        </p:tav>
                                        <p:tav tm="100000">
                                          <p:val>
                                            <p:strVal val="#ppt_x"/>
                                          </p:val>
                                        </p:tav>
                                      </p:tavLst>
                                    </p:anim>
                                    <p:anim calcmode="lin" valueType="num">
                                      <p:cBhvr additive="base">
                                        <p:cTn id="14" dur="500" fill="hold"/>
                                        <p:tgtEl>
                                          <p:spTgt spid="4200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1992"/>
                                        </p:tgtEl>
                                        <p:attrNameLst>
                                          <p:attrName>style.visibility</p:attrName>
                                        </p:attrNameLst>
                                      </p:cBhvr>
                                      <p:to>
                                        <p:strVal val="visible"/>
                                      </p:to>
                                    </p:set>
                                    <p:anim calcmode="lin" valueType="num">
                                      <p:cBhvr additive="base">
                                        <p:cTn id="19" dur="500" fill="hold"/>
                                        <p:tgtEl>
                                          <p:spTgt spid="41992"/>
                                        </p:tgtEl>
                                        <p:attrNameLst>
                                          <p:attrName>ppt_x</p:attrName>
                                        </p:attrNameLst>
                                      </p:cBhvr>
                                      <p:tavLst>
                                        <p:tav tm="0">
                                          <p:val>
                                            <p:strVal val="0-#ppt_w/2"/>
                                          </p:val>
                                        </p:tav>
                                        <p:tav tm="100000">
                                          <p:val>
                                            <p:strVal val="#ppt_x"/>
                                          </p:val>
                                        </p:tav>
                                      </p:tavLst>
                                    </p:anim>
                                    <p:anim calcmode="lin" valueType="num">
                                      <p:cBhvr additive="base">
                                        <p:cTn id="20" dur="500" fill="hold"/>
                                        <p:tgtEl>
                                          <p:spTgt spid="4199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42000"/>
                                        </p:tgtEl>
                                        <p:attrNameLst>
                                          <p:attrName>style.visibility</p:attrName>
                                        </p:attrNameLst>
                                      </p:cBhvr>
                                      <p:to>
                                        <p:strVal val="visible"/>
                                      </p:to>
                                    </p:set>
                                    <p:anim calcmode="lin" valueType="num">
                                      <p:cBhvr additive="base">
                                        <p:cTn id="25" dur="500" fill="hold"/>
                                        <p:tgtEl>
                                          <p:spTgt spid="42000"/>
                                        </p:tgtEl>
                                        <p:attrNameLst>
                                          <p:attrName>ppt_x</p:attrName>
                                        </p:attrNameLst>
                                      </p:cBhvr>
                                      <p:tavLst>
                                        <p:tav tm="0">
                                          <p:val>
                                            <p:strVal val="0-#ppt_w/2"/>
                                          </p:val>
                                        </p:tav>
                                        <p:tav tm="100000">
                                          <p:val>
                                            <p:strVal val="#ppt_x"/>
                                          </p:val>
                                        </p:tav>
                                      </p:tavLst>
                                    </p:anim>
                                    <p:anim calcmode="lin" valueType="num">
                                      <p:cBhvr additive="base">
                                        <p:cTn id="26" dur="500" fill="hold"/>
                                        <p:tgtEl>
                                          <p:spTgt spid="420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utoUpdateAnimBg="0"/>
      <p:bldP spid="4200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Fictional Totalitarian State</a:t>
            </a:r>
            <a:endParaRPr lang="en-US" dirty="0"/>
          </a:p>
        </p:txBody>
      </p:sp>
      <p:sp>
        <p:nvSpPr>
          <p:cNvPr id="3" name="Content Placeholder 2"/>
          <p:cNvSpPr>
            <a:spLocks noGrp="1"/>
          </p:cNvSpPr>
          <p:nvPr>
            <p:ph idx="1"/>
          </p:nvPr>
        </p:nvSpPr>
        <p:spPr/>
        <p:txBody>
          <a:bodyPr/>
          <a:lstStyle/>
          <a:p>
            <a:r>
              <a:rPr lang="en-US" dirty="0" smtClean="0"/>
              <a:t>In your groups:</a:t>
            </a:r>
          </a:p>
          <a:p>
            <a:r>
              <a:rPr lang="en-US" dirty="0" smtClean="0"/>
              <a:t>Invent: Name of your state, identify the location, make up a name for the dictator, and list the effects of totalitarianism on individual lives.</a:t>
            </a:r>
          </a:p>
          <a:p>
            <a:r>
              <a:rPr lang="en-US" dirty="0" smtClean="0"/>
              <a:t>Task: How would your regime/leader change a democratic and free country into one led by a dictator.</a:t>
            </a:r>
            <a:endParaRPr lang="en-US" dirty="0"/>
          </a:p>
        </p:txBody>
      </p:sp>
    </p:spTree>
    <p:extLst>
      <p:ext uri="{BB962C8B-B14F-4D97-AF65-F5344CB8AC3E}">
        <p14:creationId xmlns:p14="http://schemas.microsoft.com/office/powerpoint/2010/main" val="6825706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685800"/>
            <a:ext cx="8229600" cy="838200"/>
          </a:xfrm>
        </p:spPr>
        <p:txBody>
          <a:bodyPr>
            <a:normAutofit fontScale="90000"/>
          </a:bodyPr>
          <a:lstStyle/>
          <a:p>
            <a:pPr algn="ctr" eaLnBrk="1" hangingPunct="1"/>
            <a:r>
              <a:rPr lang="en-US" altLang="en-US" sz="2800" dirty="0" smtClean="0"/>
              <a:t/>
            </a:r>
            <a:br>
              <a:rPr lang="en-US" altLang="en-US" sz="2800" dirty="0" smtClean="0"/>
            </a:br>
            <a:r>
              <a:rPr lang="en-US" altLang="en-US" sz="2800" dirty="0" smtClean="0"/>
              <a:t>What type of propaganda technique is used in the following ad?</a:t>
            </a:r>
          </a:p>
        </p:txBody>
      </p:sp>
      <p:pic>
        <p:nvPicPr>
          <p:cNvPr id="15363" name="Picture 3" descr="power r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00200"/>
            <a:ext cx="41433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4"/>
          <p:cNvSpPr txBox="1">
            <a:spLocks noChangeArrowheads="1"/>
          </p:cNvSpPr>
          <p:nvPr/>
        </p:nvSpPr>
        <p:spPr bwMode="auto">
          <a:xfrm>
            <a:off x="5715000" y="3317875"/>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spcBef>
                <a:spcPct val="0"/>
              </a:spcBef>
              <a:buClrTx/>
              <a:buFontTx/>
              <a:buNone/>
            </a:pPr>
            <a:endParaRPr lang="en-US" altLang="en-US" sz="2400">
              <a:latin typeface="Times New Roman" pitchFamily="18" charset="0"/>
            </a:endParaRPr>
          </a:p>
        </p:txBody>
      </p:sp>
      <p:sp>
        <p:nvSpPr>
          <p:cNvPr id="18437" name="Text Box 5"/>
          <p:cNvSpPr txBox="1">
            <a:spLocks noChangeArrowheads="1"/>
          </p:cNvSpPr>
          <p:nvPr/>
        </p:nvSpPr>
        <p:spPr bwMode="auto">
          <a:xfrm>
            <a:off x="5845175" y="2555875"/>
            <a:ext cx="1181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spcBef>
                <a:spcPct val="0"/>
              </a:spcBef>
              <a:buClrTx/>
              <a:buFontTx/>
              <a:buNone/>
            </a:pPr>
            <a:endParaRPr lang="en-US" altLang="en-US" sz="2400">
              <a:latin typeface="Times New Roman" pitchFamily="18" charset="0"/>
            </a:endParaRPr>
          </a:p>
        </p:txBody>
      </p:sp>
      <p:sp>
        <p:nvSpPr>
          <p:cNvPr id="15366" name="Text Box 6"/>
          <p:cNvSpPr txBox="1">
            <a:spLocks noChangeArrowheads="1"/>
          </p:cNvSpPr>
          <p:nvPr/>
        </p:nvSpPr>
        <p:spPr bwMode="auto">
          <a:xfrm>
            <a:off x="5715000" y="1524000"/>
            <a:ext cx="28956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buClrTx/>
              <a:buFontTx/>
              <a:buAutoNum type="alphaUcPeriod"/>
            </a:pPr>
            <a:r>
              <a:rPr kumimoji="0" lang="en-US" altLang="en-US" sz="2400">
                <a:latin typeface="Arial" charset="0"/>
              </a:rPr>
              <a:t>Bandwagon</a:t>
            </a:r>
          </a:p>
          <a:p>
            <a:pPr eaLnBrk="1" hangingPunct="1">
              <a:buClrTx/>
              <a:buFontTx/>
              <a:buAutoNum type="alphaUcPeriod"/>
            </a:pPr>
            <a:r>
              <a:rPr kumimoji="0" lang="en-US" altLang="en-US" sz="2400">
                <a:latin typeface="Arial" charset="0"/>
              </a:rPr>
              <a:t>Loaded Words</a:t>
            </a:r>
          </a:p>
          <a:p>
            <a:pPr eaLnBrk="1" hangingPunct="1">
              <a:buClrTx/>
              <a:buFontTx/>
              <a:buAutoNum type="alphaUcPeriod"/>
            </a:pPr>
            <a:r>
              <a:rPr kumimoji="0" lang="en-US" altLang="en-US" sz="2400">
                <a:latin typeface="Arial" charset="0"/>
              </a:rPr>
              <a:t>Testimonial</a:t>
            </a:r>
          </a:p>
          <a:p>
            <a:pPr eaLnBrk="1" hangingPunct="1">
              <a:buClrTx/>
              <a:buFontTx/>
              <a:buAutoNum type="alphaUcPeriod"/>
            </a:pPr>
            <a:r>
              <a:rPr kumimoji="0" lang="en-US" altLang="en-US" sz="2400">
                <a:latin typeface="Arial" charset="0"/>
              </a:rPr>
              <a:t>Name-Calling</a:t>
            </a:r>
          </a:p>
          <a:p>
            <a:pPr eaLnBrk="1" hangingPunct="1">
              <a:buClrTx/>
              <a:buFontTx/>
              <a:buAutoNum type="alphaUcPeriod"/>
            </a:pPr>
            <a:r>
              <a:rPr kumimoji="0" lang="en-US" altLang="en-US" sz="2400">
                <a:latin typeface="Arial" charset="0"/>
              </a:rPr>
              <a:t>Plain Folks</a:t>
            </a:r>
          </a:p>
          <a:p>
            <a:pPr eaLnBrk="1" hangingPunct="1">
              <a:buClrTx/>
              <a:buFontTx/>
              <a:buAutoNum type="alphaUcPeriod"/>
            </a:pPr>
            <a:r>
              <a:rPr kumimoji="0" lang="en-US" altLang="en-US" sz="2400">
                <a:latin typeface="Arial" charset="0"/>
              </a:rPr>
              <a:t>Snob Appeal</a:t>
            </a:r>
          </a:p>
          <a:p>
            <a:pPr eaLnBrk="1" hangingPunct="1">
              <a:buClrTx/>
              <a:buFontTx/>
              <a:buAutoNum type="alphaUcPeriod"/>
            </a:pPr>
            <a:r>
              <a:rPr kumimoji="0" lang="en-US" altLang="en-US" sz="2400">
                <a:latin typeface="Arial" charset="0"/>
              </a:rPr>
              <a:t>Misuse of Statistics</a:t>
            </a:r>
          </a:p>
          <a:p>
            <a:pPr eaLnBrk="1" hangingPunct="1">
              <a:buClrTx/>
              <a:buFontTx/>
              <a:buAutoNum type="alphaUcPeriod"/>
            </a:pPr>
            <a:r>
              <a:rPr kumimoji="0" lang="en-US" altLang="en-US" sz="2400">
                <a:latin typeface="Arial" charset="0"/>
              </a:rPr>
              <a:t>Transfer</a:t>
            </a:r>
          </a:p>
          <a:p>
            <a:pPr algn="ctr" eaLnBrk="1" hangingPunct="1">
              <a:spcBef>
                <a:spcPct val="50000"/>
              </a:spcBef>
              <a:buClrTx/>
              <a:buFontTx/>
              <a:buNone/>
            </a:pPr>
            <a:endParaRPr lang="en-US" altLang="en-US" sz="4800" b="1">
              <a:solidFill>
                <a:srgbClr val="FFFF66"/>
              </a:solidFill>
              <a:latin typeface="Times New Roman" pitchFamily="18" charset="0"/>
            </a:endParaRPr>
          </a:p>
        </p:txBody>
      </p:sp>
      <p:sp>
        <p:nvSpPr>
          <p:cNvPr id="15368" name="Text Box 8"/>
          <p:cNvSpPr txBox="1">
            <a:spLocks noChangeArrowheads="1"/>
          </p:cNvSpPr>
          <p:nvPr/>
        </p:nvSpPr>
        <p:spPr bwMode="auto">
          <a:xfrm>
            <a:off x="5486400" y="5410200"/>
            <a:ext cx="3470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spcBef>
                <a:spcPct val="0"/>
              </a:spcBef>
              <a:buClrTx/>
              <a:buFontTx/>
              <a:buNone/>
            </a:pPr>
            <a:r>
              <a:rPr lang="en-US" altLang="en-US" sz="4000">
                <a:solidFill>
                  <a:srgbClr val="FF99FF"/>
                </a:solidFill>
                <a:latin typeface="Times New Roman" pitchFamily="18" charset="0"/>
              </a:rPr>
              <a:t>B. Loaded word</a:t>
            </a:r>
          </a:p>
        </p:txBody>
      </p:sp>
    </p:spTree>
    <p:extLst>
      <p:ext uri="{BB962C8B-B14F-4D97-AF65-F5344CB8AC3E}">
        <p14:creationId xmlns:p14="http://schemas.microsoft.com/office/powerpoint/2010/main" val="21839249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arn(inHorizontal)">
                                      <p:cBhvr>
                                        <p:cTn id="7" dur="500"/>
                                        <p:tgtEl>
                                          <p:spTgt spid="1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15363"/>
                                        </p:tgtEl>
                                        <p:attrNameLst>
                                          <p:attrName>style.visibility</p:attrName>
                                        </p:attrNameLst>
                                      </p:cBhvr>
                                      <p:to>
                                        <p:strVal val="visible"/>
                                      </p:to>
                                    </p:set>
                                    <p:animEffect transition="in" filter="barn(inHorizontal)">
                                      <p:cBhvr>
                                        <p:cTn id="12" dur="500"/>
                                        <p:tgtEl>
                                          <p:spTgt spid="153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5366"/>
                                        </p:tgtEl>
                                        <p:attrNameLst>
                                          <p:attrName>style.visibility</p:attrName>
                                        </p:attrNameLst>
                                      </p:cBhvr>
                                      <p:to>
                                        <p:strVal val="visible"/>
                                      </p:to>
                                    </p:set>
                                    <p:animEffect transition="in" filter="barn(inHorizontal)">
                                      <p:cBhvr>
                                        <p:cTn id="17" dur="500"/>
                                        <p:tgtEl>
                                          <p:spTgt spid="153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5368"/>
                                        </p:tgtEl>
                                        <p:attrNameLst>
                                          <p:attrName>style.visibility</p:attrName>
                                        </p:attrNameLst>
                                      </p:cBhvr>
                                      <p:to>
                                        <p:strVal val="visible"/>
                                      </p:to>
                                    </p:set>
                                    <p:anim calcmode="lin" valueType="num">
                                      <p:cBhvr additive="base">
                                        <p:cTn id="22" dur="500" fill="hold"/>
                                        <p:tgtEl>
                                          <p:spTgt spid="15368"/>
                                        </p:tgtEl>
                                        <p:attrNameLst>
                                          <p:attrName>ppt_x</p:attrName>
                                        </p:attrNameLst>
                                      </p:cBhvr>
                                      <p:tavLst>
                                        <p:tav tm="0">
                                          <p:val>
                                            <p:strVal val="0-#ppt_w/2"/>
                                          </p:val>
                                        </p:tav>
                                        <p:tav tm="100000">
                                          <p:val>
                                            <p:strVal val="#ppt_x"/>
                                          </p:val>
                                        </p:tav>
                                      </p:tavLst>
                                    </p:anim>
                                    <p:anim calcmode="lin" valueType="num">
                                      <p:cBhvr additive="base">
                                        <p:cTn id="23" dur="500" fill="hold"/>
                                        <p:tgtEl>
                                          <p:spTgt spid="153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6" grpId="0" autoUpdateAnimBg="0"/>
      <p:bldP spid="1536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381000"/>
            <a:ext cx="7924800" cy="1066800"/>
          </a:xfrm>
        </p:spPr>
        <p:txBody>
          <a:bodyPr>
            <a:normAutofit fontScale="90000"/>
          </a:bodyPr>
          <a:lstStyle/>
          <a:p>
            <a:pPr algn="ctr" eaLnBrk="1" hangingPunct="1"/>
            <a:r>
              <a:rPr lang="en-US" altLang="en-US" smtClean="0"/>
              <a:t>What type of propaganda technique is used in the following ad?</a:t>
            </a:r>
          </a:p>
        </p:txBody>
      </p:sp>
      <p:sp>
        <p:nvSpPr>
          <p:cNvPr id="20483" name="Text Box 4"/>
          <p:cNvSpPr txBox="1">
            <a:spLocks noChangeArrowheads="1"/>
          </p:cNvSpPr>
          <p:nvPr/>
        </p:nvSpPr>
        <p:spPr bwMode="auto">
          <a:xfrm>
            <a:off x="5715000" y="3317875"/>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spcBef>
                <a:spcPct val="0"/>
              </a:spcBef>
              <a:buClrTx/>
              <a:buFontTx/>
              <a:buNone/>
            </a:pPr>
            <a:endParaRPr lang="en-US" altLang="en-US" sz="2400">
              <a:latin typeface="Times New Roman" pitchFamily="18" charset="0"/>
            </a:endParaRPr>
          </a:p>
        </p:txBody>
      </p:sp>
      <p:sp>
        <p:nvSpPr>
          <p:cNvPr id="20484" name="Text Box 5"/>
          <p:cNvSpPr txBox="1">
            <a:spLocks noChangeArrowheads="1"/>
          </p:cNvSpPr>
          <p:nvPr/>
        </p:nvSpPr>
        <p:spPr bwMode="auto">
          <a:xfrm>
            <a:off x="5845175" y="2555875"/>
            <a:ext cx="1181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spcBef>
                <a:spcPct val="0"/>
              </a:spcBef>
              <a:buClrTx/>
              <a:buFontTx/>
              <a:buNone/>
            </a:pPr>
            <a:endParaRPr lang="en-US" altLang="en-US" sz="2400">
              <a:latin typeface="Times New Roman" pitchFamily="18" charset="0"/>
            </a:endParaRPr>
          </a:p>
        </p:txBody>
      </p:sp>
      <p:sp>
        <p:nvSpPr>
          <p:cNvPr id="20485" name="Text Box 6"/>
          <p:cNvSpPr txBox="1">
            <a:spLocks noChangeArrowheads="1"/>
          </p:cNvSpPr>
          <p:nvPr/>
        </p:nvSpPr>
        <p:spPr bwMode="auto">
          <a:xfrm>
            <a:off x="4800600" y="1600200"/>
            <a:ext cx="3657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algn="ctr" eaLnBrk="1" hangingPunct="1">
              <a:spcBef>
                <a:spcPct val="50000"/>
              </a:spcBef>
              <a:buClrTx/>
              <a:buFontTx/>
              <a:buNone/>
            </a:pPr>
            <a:endParaRPr lang="en-US" altLang="en-US" sz="5400" b="1">
              <a:solidFill>
                <a:srgbClr val="FFFF66"/>
              </a:solidFill>
              <a:latin typeface="Times New Roman" pitchFamily="18" charset="0"/>
            </a:endParaRPr>
          </a:p>
        </p:txBody>
      </p:sp>
      <p:sp>
        <p:nvSpPr>
          <p:cNvPr id="23562" name="Rectangle 10"/>
          <p:cNvSpPr>
            <a:spLocks noChangeArrowheads="1"/>
          </p:cNvSpPr>
          <p:nvPr/>
        </p:nvSpPr>
        <p:spPr bwMode="auto">
          <a:xfrm>
            <a:off x="4419600" y="1676400"/>
            <a:ext cx="4038600" cy="399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lnSpc>
                <a:spcPct val="90000"/>
              </a:lnSpc>
              <a:spcBef>
                <a:spcPct val="50000"/>
              </a:spcBef>
              <a:buClrTx/>
              <a:buFontTx/>
              <a:buAutoNum type="alphaUcPeriod"/>
            </a:pPr>
            <a:r>
              <a:rPr kumimoji="0" lang="en-US" altLang="en-US" sz="2400">
                <a:latin typeface="Arial" charset="0"/>
              </a:rPr>
              <a:t>Bandwagon</a:t>
            </a:r>
          </a:p>
          <a:p>
            <a:pPr eaLnBrk="1" hangingPunct="1">
              <a:lnSpc>
                <a:spcPct val="90000"/>
              </a:lnSpc>
              <a:spcBef>
                <a:spcPct val="50000"/>
              </a:spcBef>
              <a:buClrTx/>
              <a:buFontTx/>
              <a:buAutoNum type="alphaUcPeriod"/>
            </a:pPr>
            <a:r>
              <a:rPr kumimoji="0" lang="en-US" altLang="en-US" sz="2400">
                <a:latin typeface="Arial" charset="0"/>
              </a:rPr>
              <a:t>Loaded Words</a:t>
            </a:r>
          </a:p>
          <a:p>
            <a:pPr eaLnBrk="1" hangingPunct="1">
              <a:lnSpc>
                <a:spcPct val="90000"/>
              </a:lnSpc>
              <a:spcBef>
                <a:spcPct val="50000"/>
              </a:spcBef>
              <a:buClrTx/>
              <a:buFontTx/>
              <a:buAutoNum type="alphaUcPeriod"/>
            </a:pPr>
            <a:r>
              <a:rPr kumimoji="0" lang="en-US" altLang="en-US" sz="2400">
                <a:latin typeface="Arial" charset="0"/>
              </a:rPr>
              <a:t>Testimonial</a:t>
            </a:r>
          </a:p>
          <a:p>
            <a:pPr eaLnBrk="1" hangingPunct="1">
              <a:lnSpc>
                <a:spcPct val="90000"/>
              </a:lnSpc>
              <a:spcBef>
                <a:spcPct val="50000"/>
              </a:spcBef>
              <a:buClrTx/>
              <a:buFontTx/>
              <a:buAutoNum type="alphaUcPeriod"/>
            </a:pPr>
            <a:r>
              <a:rPr kumimoji="0" lang="en-US" altLang="en-US" sz="2400">
                <a:latin typeface="Arial" charset="0"/>
              </a:rPr>
              <a:t>Name-Calling</a:t>
            </a:r>
          </a:p>
          <a:p>
            <a:pPr eaLnBrk="1" hangingPunct="1">
              <a:lnSpc>
                <a:spcPct val="90000"/>
              </a:lnSpc>
              <a:spcBef>
                <a:spcPct val="50000"/>
              </a:spcBef>
              <a:buClrTx/>
              <a:buFontTx/>
              <a:buAutoNum type="alphaUcPeriod"/>
            </a:pPr>
            <a:r>
              <a:rPr kumimoji="0" lang="en-US" altLang="en-US" sz="2400">
                <a:latin typeface="Arial" charset="0"/>
              </a:rPr>
              <a:t>Plain Folks</a:t>
            </a:r>
          </a:p>
          <a:p>
            <a:pPr eaLnBrk="1" hangingPunct="1">
              <a:lnSpc>
                <a:spcPct val="90000"/>
              </a:lnSpc>
              <a:spcBef>
                <a:spcPct val="50000"/>
              </a:spcBef>
              <a:buClrTx/>
              <a:buFontTx/>
              <a:buAutoNum type="alphaUcPeriod"/>
            </a:pPr>
            <a:r>
              <a:rPr kumimoji="0" lang="en-US" altLang="en-US" sz="2400">
                <a:latin typeface="Arial" charset="0"/>
              </a:rPr>
              <a:t>Snob Appeal</a:t>
            </a:r>
          </a:p>
          <a:p>
            <a:pPr eaLnBrk="1" hangingPunct="1">
              <a:lnSpc>
                <a:spcPct val="90000"/>
              </a:lnSpc>
              <a:spcBef>
                <a:spcPct val="50000"/>
              </a:spcBef>
              <a:buClrTx/>
              <a:buFontTx/>
              <a:buAutoNum type="alphaUcPeriod"/>
            </a:pPr>
            <a:r>
              <a:rPr kumimoji="0" lang="en-US" altLang="en-US" sz="2400">
                <a:latin typeface="Arial" charset="0"/>
              </a:rPr>
              <a:t>Misuse of Statistics</a:t>
            </a:r>
          </a:p>
          <a:p>
            <a:pPr eaLnBrk="1" hangingPunct="1">
              <a:lnSpc>
                <a:spcPct val="90000"/>
              </a:lnSpc>
              <a:spcBef>
                <a:spcPct val="50000"/>
              </a:spcBef>
              <a:buClrTx/>
              <a:buFontTx/>
              <a:buAutoNum type="alphaUcPeriod"/>
            </a:pPr>
            <a:r>
              <a:rPr kumimoji="0" lang="en-US" altLang="en-US" sz="2400">
                <a:latin typeface="Arial" charset="0"/>
              </a:rPr>
              <a:t>Transfer</a:t>
            </a:r>
          </a:p>
        </p:txBody>
      </p:sp>
      <p:sp>
        <p:nvSpPr>
          <p:cNvPr id="23563" name="Text Box 11"/>
          <p:cNvSpPr txBox="1">
            <a:spLocks noChangeArrowheads="1"/>
          </p:cNvSpPr>
          <p:nvPr/>
        </p:nvSpPr>
        <p:spPr bwMode="auto">
          <a:xfrm>
            <a:off x="5410200" y="5692775"/>
            <a:ext cx="32035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spcBef>
                <a:spcPct val="0"/>
              </a:spcBef>
              <a:buClrTx/>
              <a:buFontTx/>
              <a:buNone/>
            </a:pPr>
            <a:r>
              <a:rPr lang="en-US" altLang="en-US" sz="4000">
                <a:solidFill>
                  <a:srgbClr val="FF99FF"/>
                </a:solidFill>
                <a:latin typeface="Times New Roman" pitchFamily="18" charset="0"/>
              </a:rPr>
              <a:t>C. Testimonial</a:t>
            </a:r>
          </a:p>
        </p:txBody>
      </p:sp>
      <p:pic>
        <p:nvPicPr>
          <p:cNvPr id="20488" name="Picture 13" descr="ANd9GcThw72rD9xvmOjJMDmgOlBh3lwrrgJolwSlChHPA24jDJP1xc0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3886200"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4912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linds(horizontal)">
                                      <p:cBhvr>
                                        <p:cTn id="7" dur="5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3562"/>
                                        </p:tgtEl>
                                        <p:attrNameLst>
                                          <p:attrName>style.visibility</p:attrName>
                                        </p:attrNameLst>
                                      </p:cBhvr>
                                      <p:to>
                                        <p:strVal val="visible"/>
                                      </p:to>
                                    </p:set>
                                    <p:anim calcmode="lin" valueType="num">
                                      <p:cBhvr additive="base">
                                        <p:cTn id="12" dur="500" fill="hold"/>
                                        <p:tgtEl>
                                          <p:spTgt spid="23562"/>
                                        </p:tgtEl>
                                        <p:attrNameLst>
                                          <p:attrName>ppt_x</p:attrName>
                                        </p:attrNameLst>
                                      </p:cBhvr>
                                      <p:tavLst>
                                        <p:tav tm="0">
                                          <p:val>
                                            <p:strVal val="0-#ppt_w/2"/>
                                          </p:val>
                                        </p:tav>
                                        <p:tav tm="100000">
                                          <p:val>
                                            <p:strVal val="#ppt_x"/>
                                          </p:val>
                                        </p:tav>
                                      </p:tavLst>
                                    </p:anim>
                                    <p:anim calcmode="lin" valueType="num">
                                      <p:cBhvr additive="base">
                                        <p:cTn id="13" dur="500" fill="hold"/>
                                        <p:tgtEl>
                                          <p:spTgt spid="2356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3563"/>
                                        </p:tgtEl>
                                        <p:attrNameLst>
                                          <p:attrName>style.visibility</p:attrName>
                                        </p:attrNameLst>
                                      </p:cBhvr>
                                      <p:to>
                                        <p:strVal val="visible"/>
                                      </p:to>
                                    </p:set>
                                    <p:anim calcmode="lin" valueType="num">
                                      <p:cBhvr additive="base">
                                        <p:cTn id="18" dur="500" fill="hold"/>
                                        <p:tgtEl>
                                          <p:spTgt spid="23563"/>
                                        </p:tgtEl>
                                        <p:attrNameLst>
                                          <p:attrName>ppt_x</p:attrName>
                                        </p:attrNameLst>
                                      </p:cBhvr>
                                      <p:tavLst>
                                        <p:tav tm="0">
                                          <p:val>
                                            <p:strVal val="0-#ppt_w/2"/>
                                          </p:val>
                                        </p:tav>
                                        <p:tav tm="100000">
                                          <p:val>
                                            <p:strVal val="#ppt_x"/>
                                          </p:val>
                                        </p:tav>
                                      </p:tavLst>
                                    </p:anim>
                                    <p:anim calcmode="lin" valueType="num">
                                      <p:cBhvr additive="base">
                                        <p:cTn id="19" dur="500" fill="hold"/>
                                        <p:tgtEl>
                                          <p:spTgt spid="235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62" grpId="0" autoUpdateAnimBg="0"/>
      <p:bldP spid="2356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algn="ctr" eaLnBrk="1" hangingPunct="1"/>
            <a:r>
              <a:rPr lang="en-US" altLang="en-US" smtClean="0"/>
              <a:t>What type of propaganda technique is used in the following ad?</a:t>
            </a:r>
          </a:p>
        </p:txBody>
      </p:sp>
      <p:pic>
        <p:nvPicPr>
          <p:cNvPr id="23555" name="Picture 7" descr="ANd9GcQwE0schqYzJ5CwsbGa0LUwBkXPAyEaxmy2BiaOwmkds1LYIOLF_I_231tRt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38" y="1752600"/>
            <a:ext cx="3344862"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6"/>
          <p:cNvSpPr txBox="1">
            <a:spLocks noChangeArrowheads="1"/>
          </p:cNvSpPr>
          <p:nvPr/>
        </p:nvSpPr>
        <p:spPr bwMode="auto">
          <a:xfrm>
            <a:off x="4114800" y="1752600"/>
            <a:ext cx="45720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lnSpc>
                <a:spcPct val="90000"/>
              </a:lnSpc>
              <a:buClrTx/>
              <a:buFontTx/>
              <a:buAutoNum type="alphaUcPeriod"/>
            </a:pPr>
            <a:r>
              <a:rPr kumimoji="0" lang="en-US" altLang="en-US" sz="2400">
                <a:latin typeface="Arial" charset="0"/>
              </a:rPr>
              <a:t>Bandwagon</a:t>
            </a:r>
          </a:p>
          <a:p>
            <a:pPr eaLnBrk="1" hangingPunct="1">
              <a:lnSpc>
                <a:spcPct val="90000"/>
              </a:lnSpc>
              <a:buClrTx/>
              <a:buFontTx/>
              <a:buAutoNum type="alphaUcPeriod"/>
            </a:pPr>
            <a:r>
              <a:rPr kumimoji="0" lang="en-US" altLang="en-US" sz="2400">
                <a:latin typeface="Arial" charset="0"/>
              </a:rPr>
              <a:t>Loaded Words</a:t>
            </a:r>
          </a:p>
          <a:p>
            <a:pPr eaLnBrk="1" hangingPunct="1">
              <a:lnSpc>
                <a:spcPct val="90000"/>
              </a:lnSpc>
              <a:buClrTx/>
              <a:buFontTx/>
              <a:buAutoNum type="alphaUcPeriod"/>
            </a:pPr>
            <a:r>
              <a:rPr kumimoji="0" lang="en-US" altLang="en-US" sz="2400">
                <a:latin typeface="Arial" charset="0"/>
              </a:rPr>
              <a:t>Testimonial</a:t>
            </a:r>
          </a:p>
          <a:p>
            <a:pPr eaLnBrk="1" hangingPunct="1">
              <a:lnSpc>
                <a:spcPct val="90000"/>
              </a:lnSpc>
              <a:buClrTx/>
              <a:buFontTx/>
              <a:buAutoNum type="alphaUcPeriod"/>
            </a:pPr>
            <a:r>
              <a:rPr kumimoji="0" lang="en-US" altLang="en-US" sz="2400">
                <a:latin typeface="Arial" charset="0"/>
              </a:rPr>
              <a:t>Name-Calling</a:t>
            </a:r>
          </a:p>
          <a:p>
            <a:pPr eaLnBrk="1" hangingPunct="1">
              <a:lnSpc>
                <a:spcPct val="90000"/>
              </a:lnSpc>
              <a:buClrTx/>
              <a:buFontTx/>
              <a:buAutoNum type="alphaUcPeriod"/>
            </a:pPr>
            <a:r>
              <a:rPr kumimoji="0" lang="en-US" altLang="en-US" sz="2400">
                <a:latin typeface="Arial" charset="0"/>
              </a:rPr>
              <a:t>Plain Folks</a:t>
            </a:r>
          </a:p>
          <a:p>
            <a:pPr eaLnBrk="1" hangingPunct="1">
              <a:lnSpc>
                <a:spcPct val="90000"/>
              </a:lnSpc>
              <a:buClrTx/>
              <a:buFontTx/>
              <a:buAutoNum type="alphaUcPeriod"/>
            </a:pPr>
            <a:r>
              <a:rPr kumimoji="0" lang="en-US" altLang="en-US" sz="2400">
                <a:latin typeface="Arial" charset="0"/>
              </a:rPr>
              <a:t>Snob Appeal</a:t>
            </a:r>
          </a:p>
          <a:p>
            <a:pPr eaLnBrk="1" hangingPunct="1">
              <a:lnSpc>
                <a:spcPct val="90000"/>
              </a:lnSpc>
              <a:buClrTx/>
              <a:buFontTx/>
              <a:buAutoNum type="alphaUcPeriod"/>
            </a:pPr>
            <a:r>
              <a:rPr kumimoji="0" lang="en-US" altLang="en-US" sz="2400">
                <a:latin typeface="Arial" charset="0"/>
              </a:rPr>
              <a:t>Misuse of Statistics</a:t>
            </a:r>
          </a:p>
          <a:p>
            <a:pPr eaLnBrk="1" hangingPunct="1">
              <a:lnSpc>
                <a:spcPct val="90000"/>
              </a:lnSpc>
              <a:buClrTx/>
              <a:buFontTx/>
              <a:buAutoNum type="alphaUcPeriod"/>
            </a:pPr>
            <a:r>
              <a:rPr kumimoji="0" lang="en-US" altLang="en-US" sz="2400">
                <a:latin typeface="Arial" charset="0"/>
              </a:rPr>
              <a:t>Transfer</a:t>
            </a:r>
          </a:p>
          <a:p>
            <a:pPr eaLnBrk="1" hangingPunct="1">
              <a:lnSpc>
                <a:spcPct val="90000"/>
              </a:lnSpc>
              <a:buClrTx/>
              <a:buFontTx/>
              <a:buNone/>
            </a:pPr>
            <a:endParaRPr kumimoji="0" lang="en-US" altLang="en-US" sz="2400">
              <a:latin typeface="Arial" charset="0"/>
            </a:endParaRPr>
          </a:p>
        </p:txBody>
      </p:sp>
      <p:sp>
        <p:nvSpPr>
          <p:cNvPr id="52234" name="Text Box 10"/>
          <p:cNvSpPr txBox="1">
            <a:spLocks noChangeArrowheads="1"/>
          </p:cNvSpPr>
          <p:nvPr/>
        </p:nvSpPr>
        <p:spPr bwMode="auto">
          <a:xfrm>
            <a:off x="4267200" y="5486400"/>
            <a:ext cx="4038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742950" indent="-285750"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spcBef>
                <a:spcPct val="50000"/>
              </a:spcBef>
              <a:buClrTx/>
              <a:buFontTx/>
              <a:buNone/>
            </a:pPr>
            <a:r>
              <a:rPr lang="en-US" altLang="en-US" sz="4000">
                <a:latin typeface="Times New Roman" pitchFamily="18" charset="0"/>
              </a:rPr>
              <a:t>D. Name Calling</a:t>
            </a:r>
          </a:p>
        </p:txBody>
      </p:sp>
    </p:spTree>
    <p:extLst>
      <p:ext uri="{BB962C8B-B14F-4D97-AF65-F5344CB8AC3E}">
        <p14:creationId xmlns:p14="http://schemas.microsoft.com/office/powerpoint/2010/main" val="30571165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randombar(horizontal)">
                                      <p:cBhvr>
                                        <p:cTn id="7" dur="600">
                                          <p:stCondLst>
                                            <p:cond delay="0"/>
                                          </p:stCondLst>
                                        </p:cTn>
                                        <p:tgtEl>
                                          <p:spTgt spid="256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5606">
                                            <p:txEl>
                                              <p:pRg st="0" end="0"/>
                                            </p:txEl>
                                          </p:spTgt>
                                        </p:tgtEl>
                                        <p:attrNameLst>
                                          <p:attrName>style.visibility</p:attrName>
                                        </p:attrNameLst>
                                      </p:cBhvr>
                                      <p:to>
                                        <p:strVal val="visible"/>
                                      </p:to>
                                    </p:set>
                                    <p:anim calcmode="lin" valueType="num">
                                      <p:cBhvr additive="base">
                                        <p:cTn id="12" dur="500" fill="hold"/>
                                        <p:tgtEl>
                                          <p:spTgt spid="25606">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25606">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25606">
                                            <p:txEl>
                                              <p:pRg st="1" end="1"/>
                                            </p:txEl>
                                          </p:spTgt>
                                        </p:tgtEl>
                                        <p:attrNameLst>
                                          <p:attrName>style.visibility</p:attrName>
                                        </p:attrNameLst>
                                      </p:cBhvr>
                                      <p:to>
                                        <p:strVal val="visible"/>
                                      </p:to>
                                    </p:set>
                                    <p:anim calcmode="lin" valueType="num">
                                      <p:cBhvr additive="base">
                                        <p:cTn id="16" dur="500" fill="hold"/>
                                        <p:tgtEl>
                                          <p:spTgt spid="25606">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25606">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25606">
                                            <p:txEl>
                                              <p:pRg st="2" end="2"/>
                                            </p:txEl>
                                          </p:spTgt>
                                        </p:tgtEl>
                                        <p:attrNameLst>
                                          <p:attrName>style.visibility</p:attrName>
                                        </p:attrNameLst>
                                      </p:cBhvr>
                                      <p:to>
                                        <p:strVal val="visible"/>
                                      </p:to>
                                    </p:set>
                                    <p:anim calcmode="lin" valueType="num">
                                      <p:cBhvr additive="base">
                                        <p:cTn id="20" dur="500" fill="hold"/>
                                        <p:tgtEl>
                                          <p:spTgt spid="25606">
                                            <p:txEl>
                                              <p:pRg st="2" end="2"/>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25606">
                                            <p:txEl>
                                              <p:pRg st="2" end="2"/>
                                            </p:txEl>
                                          </p:spTgt>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5606">
                                            <p:txEl>
                                              <p:pRg st="3" end="3"/>
                                            </p:txEl>
                                          </p:spTgt>
                                        </p:tgtEl>
                                        <p:attrNameLst>
                                          <p:attrName>style.visibility</p:attrName>
                                        </p:attrNameLst>
                                      </p:cBhvr>
                                      <p:to>
                                        <p:strVal val="visible"/>
                                      </p:to>
                                    </p:set>
                                    <p:anim calcmode="lin" valueType="num">
                                      <p:cBhvr additive="base">
                                        <p:cTn id="24" dur="500" fill="hold"/>
                                        <p:tgtEl>
                                          <p:spTgt spid="25606">
                                            <p:txEl>
                                              <p:pRg st="3" end="3"/>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25606">
                                            <p:txEl>
                                              <p:pRg st="3" end="3"/>
                                            </p:txEl>
                                          </p:spTgt>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25606">
                                            <p:txEl>
                                              <p:pRg st="4" end="4"/>
                                            </p:txEl>
                                          </p:spTgt>
                                        </p:tgtEl>
                                        <p:attrNameLst>
                                          <p:attrName>style.visibility</p:attrName>
                                        </p:attrNameLst>
                                      </p:cBhvr>
                                      <p:to>
                                        <p:strVal val="visible"/>
                                      </p:to>
                                    </p:set>
                                    <p:anim calcmode="lin" valueType="num">
                                      <p:cBhvr additive="base">
                                        <p:cTn id="28" dur="500" fill="hold"/>
                                        <p:tgtEl>
                                          <p:spTgt spid="25606">
                                            <p:txEl>
                                              <p:pRg st="4" end="4"/>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25606">
                                            <p:txEl>
                                              <p:pRg st="4" end="4"/>
                                            </p:txEl>
                                          </p:spTgt>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25606">
                                            <p:txEl>
                                              <p:pRg st="5" end="5"/>
                                            </p:txEl>
                                          </p:spTgt>
                                        </p:tgtEl>
                                        <p:attrNameLst>
                                          <p:attrName>style.visibility</p:attrName>
                                        </p:attrNameLst>
                                      </p:cBhvr>
                                      <p:to>
                                        <p:strVal val="visible"/>
                                      </p:to>
                                    </p:set>
                                    <p:anim calcmode="lin" valueType="num">
                                      <p:cBhvr additive="base">
                                        <p:cTn id="32" dur="500" fill="hold"/>
                                        <p:tgtEl>
                                          <p:spTgt spid="25606">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25606">
                                            <p:txEl>
                                              <p:pRg st="5" end="5"/>
                                            </p:txEl>
                                          </p:spTgt>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25606">
                                            <p:txEl>
                                              <p:pRg st="6" end="6"/>
                                            </p:txEl>
                                          </p:spTgt>
                                        </p:tgtEl>
                                        <p:attrNameLst>
                                          <p:attrName>style.visibility</p:attrName>
                                        </p:attrNameLst>
                                      </p:cBhvr>
                                      <p:to>
                                        <p:strVal val="visible"/>
                                      </p:to>
                                    </p:set>
                                    <p:anim calcmode="lin" valueType="num">
                                      <p:cBhvr additive="base">
                                        <p:cTn id="36" dur="500" fill="hold"/>
                                        <p:tgtEl>
                                          <p:spTgt spid="25606">
                                            <p:txEl>
                                              <p:pRg st="6" end="6"/>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25606">
                                            <p:txEl>
                                              <p:pRg st="6" end="6"/>
                                            </p:txEl>
                                          </p:spTgt>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25606">
                                            <p:txEl>
                                              <p:pRg st="7" end="7"/>
                                            </p:txEl>
                                          </p:spTgt>
                                        </p:tgtEl>
                                        <p:attrNameLst>
                                          <p:attrName>style.visibility</p:attrName>
                                        </p:attrNameLst>
                                      </p:cBhvr>
                                      <p:to>
                                        <p:strVal val="visible"/>
                                      </p:to>
                                    </p:set>
                                    <p:anim calcmode="lin" valueType="num">
                                      <p:cBhvr additive="base">
                                        <p:cTn id="40" dur="500" fill="hold"/>
                                        <p:tgtEl>
                                          <p:spTgt spid="25606">
                                            <p:txEl>
                                              <p:pRg st="7" end="7"/>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2560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52234">
                                            <p:txEl>
                                              <p:pRg st="0" end="0"/>
                                            </p:txEl>
                                          </p:spTgt>
                                        </p:tgtEl>
                                        <p:attrNameLst>
                                          <p:attrName>style.visibility</p:attrName>
                                        </p:attrNameLst>
                                      </p:cBhvr>
                                      <p:to>
                                        <p:strVal val="visible"/>
                                      </p:to>
                                    </p:set>
                                    <p:anim calcmode="lin" valueType="num">
                                      <p:cBhvr additive="base">
                                        <p:cTn id="46" dur="500" fill="hold"/>
                                        <p:tgtEl>
                                          <p:spTgt spid="52234">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5223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6" grpId="0" build="allAtOnce"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3400" y="609600"/>
            <a:ext cx="7924800" cy="914400"/>
          </a:xfrm>
        </p:spPr>
        <p:txBody>
          <a:bodyPr>
            <a:normAutofit fontScale="90000"/>
          </a:bodyPr>
          <a:lstStyle/>
          <a:p>
            <a:pPr algn="ctr" eaLnBrk="1" hangingPunct="1"/>
            <a:r>
              <a:rPr lang="en-US" altLang="en-US" sz="3200" smtClean="0"/>
              <a:t>What type of propaganda technique is used in the following ad?</a:t>
            </a:r>
          </a:p>
        </p:txBody>
      </p:sp>
      <p:sp>
        <p:nvSpPr>
          <p:cNvPr id="24579" name="Text Box 4"/>
          <p:cNvSpPr txBox="1">
            <a:spLocks noChangeArrowheads="1"/>
          </p:cNvSpPr>
          <p:nvPr/>
        </p:nvSpPr>
        <p:spPr bwMode="auto">
          <a:xfrm>
            <a:off x="5715000" y="3317875"/>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spcBef>
                <a:spcPct val="0"/>
              </a:spcBef>
              <a:buClrTx/>
              <a:buFontTx/>
              <a:buNone/>
            </a:pPr>
            <a:endParaRPr lang="en-US" altLang="en-US" sz="2400">
              <a:latin typeface="Times New Roman" pitchFamily="18" charset="0"/>
            </a:endParaRPr>
          </a:p>
        </p:txBody>
      </p:sp>
      <p:sp>
        <p:nvSpPr>
          <p:cNvPr id="24580" name="Text Box 5"/>
          <p:cNvSpPr txBox="1">
            <a:spLocks noChangeArrowheads="1"/>
          </p:cNvSpPr>
          <p:nvPr/>
        </p:nvSpPr>
        <p:spPr bwMode="auto">
          <a:xfrm>
            <a:off x="5845175" y="2555875"/>
            <a:ext cx="1181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spcBef>
                <a:spcPct val="0"/>
              </a:spcBef>
              <a:buClrTx/>
              <a:buFontTx/>
              <a:buNone/>
            </a:pPr>
            <a:endParaRPr lang="en-US" altLang="en-US" sz="2400">
              <a:latin typeface="Times New Roman" pitchFamily="18" charset="0"/>
            </a:endParaRPr>
          </a:p>
        </p:txBody>
      </p:sp>
      <p:sp>
        <p:nvSpPr>
          <p:cNvPr id="25606" name="Text Box 6"/>
          <p:cNvSpPr txBox="1">
            <a:spLocks noChangeArrowheads="1"/>
          </p:cNvSpPr>
          <p:nvPr/>
        </p:nvSpPr>
        <p:spPr bwMode="auto">
          <a:xfrm>
            <a:off x="4419600" y="1752600"/>
            <a:ext cx="42672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lnSpc>
                <a:spcPct val="90000"/>
              </a:lnSpc>
              <a:buClrTx/>
              <a:buFontTx/>
              <a:buAutoNum type="alphaUcPeriod"/>
            </a:pPr>
            <a:r>
              <a:rPr kumimoji="0" lang="en-US" altLang="en-US" sz="2400">
                <a:latin typeface="Arial" charset="0"/>
              </a:rPr>
              <a:t>Bandwagon</a:t>
            </a:r>
          </a:p>
          <a:p>
            <a:pPr eaLnBrk="1" hangingPunct="1">
              <a:lnSpc>
                <a:spcPct val="90000"/>
              </a:lnSpc>
              <a:buClrTx/>
              <a:buFontTx/>
              <a:buAutoNum type="alphaUcPeriod"/>
            </a:pPr>
            <a:r>
              <a:rPr kumimoji="0" lang="en-US" altLang="en-US" sz="2400">
                <a:latin typeface="Arial" charset="0"/>
              </a:rPr>
              <a:t>Loaded Words</a:t>
            </a:r>
          </a:p>
          <a:p>
            <a:pPr eaLnBrk="1" hangingPunct="1">
              <a:lnSpc>
                <a:spcPct val="90000"/>
              </a:lnSpc>
              <a:buClrTx/>
              <a:buFontTx/>
              <a:buAutoNum type="alphaUcPeriod"/>
            </a:pPr>
            <a:r>
              <a:rPr kumimoji="0" lang="en-US" altLang="en-US" sz="2400">
                <a:latin typeface="Arial" charset="0"/>
              </a:rPr>
              <a:t>Testimonial</a:t>
            </a:r>
          </a:p>
          <a:p>
            <a:pPr eaLnBrk="1" hangingPunct="1">
              <a:lnSpc>
                <a:spcPct val="90000"/>
              </a:lnSpc>
              <a:buClrTx/>
              <a:buFontTx/>
              <a:buAutoNum type="alphaUcPeriod"/>
            </a:pPr>
            <a:r>
              <a:rPr kumimoji="0" lang="en-US" altLang="en-US" sz="2400">
                <a:latin typeface="Arial" charset="0"/>
              </a:rPr>
              <a:t>Name-Calling</a:t>
            </a:r>
          </a:p>
          <a:p>
            <a:pPr eaLnBrk="1" hangingPunct="1">
              <a:lnSpc>
                <a:spcPct val="90000"/>
              </a:lnSpc>
              <a:buClrTx/>
              <a:buFontTx/>
              <a:buAutoNum type="alphaUcPeriod"/>
            </a:pPr>
            <a:r>
              <a:rPr kumimoji="0" lang="en-US" altLang="en-US" sz="2400">
                <a:latin typeface="Arial" charset="0"/>
              </a:rPr>
              <a:t>Plain Folks</a:t>
            </a:r>
          </a:p>
          <a:p>
            <a:pPr eaLnBrk="1" hangingPunct="1">
              <a:lnSpc>
                <a:spcPct val="90000"/>
              </a:lnSpc>
              <a:buClrTx/>
              <a:buFontTx/>
              <a:buAutoNum type="alphaUcPeriod"/>
            </a:pPr>
            <a:r>
              <a:rPr kumimoji="0" lang="en-US" altLang="en-US" sz="2400">
                <a:latin typeface="Arial" charset="0"/>
              </a:rPr>
              <a:t>Snob Appeal</a:t>
            </a:r>
          </a:p>
          <a:p>
            <a:pPr eaLnBrk="1" hangingPunct="1">
              <a:lnSpc>
                <a:spcPct val="90000"/>
              </a:lnSpc>
              <a:buClrTx/>
              <a:buFontTx/>
              <a:buAutoNum type="alphaUcPeriod"/>
            </a:pPr>
            <a:r>
              <a:rPr kumimoji="0" lang="en-US" altLang="en-US" sz="2400">
                <a:latin typeface="Arial" charset="0"/>
              </a:rPr>
              <a:t>Misuse of Statistics</a:t>
            </a:r>
          </a:p>
          <a:p>
            <a:pPr eaLnBrk="1" hangingPunct="1">
              <a:lnSpc>
                <a:spcPct val="90000"/>
              </a:lnSpc>
              <a:buClrTx/>
              <a:buFontTx/>
              <a:buAutoNum type="alphaUcPeriod"/>
            </a:pPr>
            <a:r>
              <a:rPr kumimoji="0" lang="en-US" altLang="en-US" sz="2400">
                <a:latin typeface="Arial" charset="0"/>
              </a:rPr>
              <a:t>Transfer</a:t>
            </a:r>
          </a:p>
          <a:p>
            <a:pPr algn="ctr" eaLnBrk="1" hangingPunct="1">
              <a:spcBef>
                <a:spcPct val="50000"/>
              </a:spcBef>
              <a:buClrTx/>
              <a:buFontTx/>
              <a:buNone/>
            </a:pPr>
            <a:endParaRPr lang="en-US" altLang="en-US" sz="4800" b="1">
              <a:solidFill>
                <a:srgbClr val="FFFF66"/>
              </a:solidFill>
              <a:latin typeface="Times New Roman" pitchFamily="18" charset="0"/>
            </a:endParaRPr>
          </a:p>
        </p:txBody>
      </p:sp>
      <p:pic>
        <p:nvPicPr>
          <p:cNvPr id="25607" name="Picture 7" descr="power rhs 0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447800"/>
            <a:ext cx="36322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Text Box 8"/>
          <p:cNvSpPr txBox="1">
            <a:spLocks noChangeArrowheads="1"/>
          </p:cNvSpPr>
          <p:nvPr/>
        </p:nvSpPr>
        <p:spPr bwMode="auto">
          <a:xfrm>
            <a:off x="4724400" y="5281613"/>
            <a:ext cx="4052888"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spcBef>
                <a:spcPct val="0"/>
              </a:spcBef>
              <a:buClrTx/>
              <a:buFontTx/>
              <a:buNone/>
            </a:pPr>
            <a:r>
              <a:rPr lang="en-US" altLang="en-US" sz="4800">
                <a:solidFill>
                  <a:srgbClr val="FF99FF"/>
                </a:solidFill>
                <a:latin typeface="Times New Roman" pitchFamily="18" charset="0"/>
              </a:rPr>
              <a:t>A. Bandwagon</a:t>
            </a:r>
          </a:p>
        </p:txBody>
      </p:sp>
    </p:spTree>
    <p:extLst>
      <p:ext uri="{BB962C8B-B14F-4D97-AF65-F5344CB8AC3E}">
        <p14:creationId xmlns:p14="http://schemas.microsoft.com/office/powerpoint/2010/main" val="2898860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0-#ppt_w/2"/>
                                          </p:val>
                                        </p:tav>
                                        <p:tav tm="100000">
                                          <p:val>
                                            <p:strVal val="#ppt_x"/>
                                          </p:val>
                                        </p:tav>
                                      </p:tavLst>
                                    </p:anim>
                                    <p:anim calcmode="lin" valueType="num">
                                      <p:cBhvr additive="base">
                                        <p:cTn id="8" dur="500" fill="hold"/>
                                        <p:tgtEl>
                                          <p:spTgt spid="2560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5607"/>
                                        </p:tgtEl>
                                        <p:attrNameLst>
                                          <p:attrName>style.visibility</p:attrName>
                                        </p:attrNameLst>
                                      </p:cBhvr>
                                      <p:to>
                                        <p:strVal val="visible"/>
                                      </p:to>
                                    </p:set>
                                    <p:anim calcmode="lin" valueType="num">
                                      <p:cBhvr additive="base">
                                        <p:cTn id="13" dur="500" fill="hold"/>
                                        <p:tgtEl>
                                          <p:spTgt spid="25607"/>
                                        </p:tgtEl>
                                        <p:attrNameLst>
                                          <p:attrName>ppt_x</p:attrName>
                                        </p:attrNameLst>
                                      </p:cBhvr>
                                      <p:tavLst>
                                        <p:tav tm="0">
                                          <p:val>
                                            <p:strVal val="0-#ppt_w/2"/>
                                          </p:val>
                                        </p:tav>
                                        <p:tav tm="100000">
                                          <p:val>
                                            <p:strVal val="#ppt_x"/>
                                          </p:val>
                                        </p:tav>
                                      </p:tavLst>
                                    </p:anim>
                                    <p:anim calcmode="lin" valueType="num">
                                      <p:cBhvr additive="base">
                                        <p:cTn id="14" dur="500" fill="hold"/>
                                        <p:tgtEl>
                                          <p:spTgt spid="2560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5606"/>
                                        </p:tgtEl>
                                        <p:attrNameLst>
                                          <p:attrName>style.visibility</p:attrName>
                                        </p:attrNameLst>
                                      </p:cBhvr>
                                      <p:to>
                                        <p:strVal val="visible"/>
                                      </p:to>
                                    </p:set>
                                    <p:anim calcmode="lin" valueType="num">
                                      <p:cBhvr additive="base">
                                        <p:cTn id="19" dur="500" fill="hold"/>
                                        <p:tgtEl>
                                          <p:spTgt spid="25606"/>
                                        </p:tgtEl>
                                        <p:attrNameLst>
                                          <p:attrName>ppt_x</p:attrName>
                                        </p:attrNameLst>
                                      </p:cBhvr>
                                      <p:tavLst>
                                        <p:tav tm="0">
                                          <p:val>
                                            <p:strVal val="1+#ppt_w/2"/>
                                          </p:val>
                                        </p:tav>
                                        <p:tav tm="100000">
                                          <p:val>
                                            <p:strVal val="#ppt_x"/>
                                          </p:val>
                                        </p:tav>
                                      </p:tavLst>
                                    </p:anim>
                                    <p:anim calcmode="lin" valueType="num">
                                      <p:cBhvr additive="base">
                                        <p:cTn id="20" dur="500" fill="hold"/>
                                        <p:tgtEl>
                                          <p:spTgt spid="2560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608"/>
                                        </p:tgtEl>
                                        <p:attrNameLst>
                                          <p:attrName>style.visibility</p:attrName>
                                        </p:attrNameLst>
                                      </p:cBhvr>
                                      <p:to>
                                        <p:strVal val="visible"/>
                                      </p:to>
                                    </p:set>
                                    <p:anim calcmode="lin" valueType="num">
                                      <p:cBhvr additive="base">
                                        <p:cTn id="25" dur="500" fill="hold"/>
                                        <p:tgtEl>
                                          <p:spTgt spid="25608"/>
                                        </p:tgtEl>
                                        <p:attrNameLst>
                                          <p:attrName>ppt_x</p:attrName>
                                        </p:attrNameLst>
                                      </p:cBhvr>
                                      <p:tavLst>
                                        <p:tav tm="0">
                                          <p:val>
                                            <p:strVal val="0-#ppt_w/2"/>
                                          </p:val>
                                        </p:tav>
                                        <p:tav tm="100000">
                                          <p:val>
                                            <p:strVal val="#ppt_x"/>
                                          </p:val>
                                        </p:tav>
                                      </p:tavLst>
                                    </p:anim>
                                    <p:anim calcmode="lin" valueType="num">
                                      <p:cBhvr additive="base">
                                        <p:cTn id="26" dur="500" fill="hold"/>
                                        <p:tgtEl>
                                          <p:spTgt spid="256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6" grpId="0" autoUpdateAnimBg="0"/>
      <p:bldP spid="2560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3400" y="457200"/>
            <a:ext cx="7924800" cy="762000"/>
          </a:xfrm>
        </p:spPr>
        <p:txBody>
          <a:bodyPr>
            <a:normAutofit fontScale="90000"/>
          </a:bodyPr>
          <a:lstStyle/>
          <a:p>
            <a:pPr algn="ctr" eaLnBrk="1" hangingPunct="1"/>
            <a:r>
              <a:rPr lang="en-US" altLang="en-US" sz="2800" smtClean="0"/>
              <a:t>What type of propaganda technique is used in the following ad?</a:t>
            </a:r>
          </a:p>
        </p:txBody>
      </p:sp>
      <p:sp>
        <p:nvSpPr>
          <p:cNvPr id="25603" name="Text Box 4"/>
          <p:cNvSpPr txBox="1">
            <a:spLocks noChangeArrowheads="1"/>
          </p:cNvSpPr>
          <p:nvPr/>
        </p:nvSpPr>
        <p:spPr bwMode="auto">
          <a:xfrm>
            <a:off x="5715000" y="3317875"/>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spcBef>
                <a:spcPct val="0"/>
              </a:spcBef>
              <a:buClrTx/>
              <a:buFontTx/>
              <a:buNone/>
            </a:pPr>
            <a:endParaRPr lang="en-US" altLang="en-US" sz="2400">
              <a:latin typeface="Times New Roman" pitchFamily="18" charset="0"/>
            </a:endParaRPr>
          </a:p>
        </p:txBody>
      </p:sp>
      <p:sp>
        <p:nvSpPr>
          <p:cNvPr id="25604" name="Text Box 5"/>
          <p:cNvSpPr txBox="1">
            <a:spLocks noChangeArrowheads="1"/>
          </p:cNvSpPr>
          <p:nvPr/>
        </p:nvSpPr>
        <p:spPr bwMode="auto">
          <a:xfrm>
            <a:off x="5845175" y="2555875"/>
            <a:ext cx="1181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spcBef>
                <a:spcPct val="0"/>
              </a:spcBef>
              <a:buClrTx/>
              <a:buFontTx/>
              <a:buNone/>
            </a:pPr>
            <a:endParaRPr lang="en-US" altLang="en-US" sz="2400">
              <a:latin typeface="Times New Roman" pitchFamily="18" charset="0"/>
            </a:endParaRPr>
          </a:p>
        </p:txBody>
      </p:sp>
      <p:sp>
        <p:nvSpPr>
          <p:cNvPr id="24582" name="Text Box 6"/>
          <p:cNvSpPr txBox="1">
            <a:spLocks noChangeArrowheads="1"/>
          </p:cNvSpPr>
          <p:nvPr/>
        </p:nvSpPr>
        <p:spPr bwMode="auto">
          <a:xfrm>
            <a:off x="4876800" y="5638800"/>
            <a:ext cx="40386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algn="ctr" eaLnBrk="1" hangingPunct="1">
              <a:spcBef>
                <a:spcPct val="50000"/>
              </a:spcBef>
              <a:buClrTx/>
              <a:buFontTx/>
              <a:buNone/>
            </a:pPr>
            <a:r>
              <a:rPr lang="en-US" altLang="en-US" sz="4800" b="1">
                <a:solidFill>
                  <a:srgbClr val="FF99FF"/>
                </a:solidFill>
                <a:latin typeface="Times New Roman" pitchFamily="18" charset="0"/>
              </a:rPr>
              <a:t>C. Testimonial</a:t>
            </a:r>
          </a:p>
        </p:txBody>
      </p:sp>
      <p:pic>
        <p:nvPicPr>
          <p:cNvPr id="24586" name="Picture 10" descr="zoom_kobe_II_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4343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Rectangle 11"/>
          <p:cNvSpPr>
            <a:spLocks noChangeArrowheads="1"/>
          </p:cNvSpPr>
          <p:nvPr/>
        </p:nvSpPr>
        <p:spPr bwMode="auto">
          <a:xfrm>
            <a:off x="5181600" y="1676400"/>
            <a:ext cx="3429000" cy="399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lnSpc>
                <a:spcPct val="90000"/>
              </a:lnSpc>
              <a:spcBef>
                <a:spcPct val="50000"/>
              </a:spcBef>
              <a:buClrTx/>
              <a:buFontTx/>
              <a:buAutoNum type="alphaUcPeriod"/>
            </a:pPr>
            <a:r>
              <a:rPr kumimoji="0" lang="en-US" altLang="en-US" sz="2400">
                <a:latin typeface="Arial" charset="0"/>
              </a:rPr>
              <a:t>Bandwagon</a:t>
            </a:r>
          </a:p>
          <a:p>
            <a:pPr eaLnBrk="1" hangingPunct="1">
              <a:lnSpc>
                <a:spcPct val="90000"/>
              </a:lnSpc>
              <a:spcBef>
                <a:spcPct val="50000"/>
              </a:spcBef>
              <a:buClrTx/>
              <a:buFontTx/>
              <a:buAutoNum type="alphaUcPeriod"/>
            </a:pPr>
            <a:r>
              <a:rPr kumimoji="0" lang="en-US" altLang="en-US" sz="2400">
                <a:latin typeface="Arial" charset="0"/>
              </a:rPr>
              <a:t>Loaded Words</a:t>
            </a:r>
          </a:p>
          <a:p>
            <a:pPr eaLnBrk="1" hangingPunct="1">
              <a:lnSpc>
                <a:spcPct val="90000"/>
              </a:lnSpc>
              <a:spcBef>
                <a:spcPct val="50000"/>
              </a:spcBef>
              <a:buClrTx/>
              <a:buFontTx/>
              <a:buAutoNum type="alphaUcPeriod"/>
            </a:pPr>
            <a:r>
              <a:rPr kumimoji="0" lang="en-US" altLang="en-US" sz="2400">
                <a:latin typeface="Arial" charset="0"/>
              </a:rPr>
              <a:t>Testimonial</a:t>
            </a:r>
          </a:p>
          <a:p>
            <a:pPr eaLnBrk="1" hangingPunct="1">
              <a:lnSpc>
                <a:spcPct val="90000"/>
              </a:lnSpc>
              <a:spcBef>
                <a:spcPct val="50000"/>
              </a:spcBef>
              <a:buClrTx/>
              <a:buFontTx/>
              <a:buAutoNum type="alphaUcPeriod"/>
            </a:pPr>
            <a:r>
              <a:rPr kumimoji="0" lang="en-US" altLang="en-US" sz="2400">
                <a:latin typeface="Arial" charset="0"/>
              </a:rPr>
              <a:t>Name-Calling</a:t>
            </a:r>
          </a:p>
          <a:p>
            <a:pPr eaLnBrk="1" hangingPunct="1">
              <a:lnSpc>
                <a:spcPct val="90000"/>
              </a:lnSpc>
              <a:spcBef>
                <a:spcPct val="50000"/>
              </a:spcBef>
              <a:buClrTx/>
              <a:buFontTx/>
              <a:buAutoNum type="alphaUcPeriod"/>
            </a:pPr>
            <a:r>
              <a:rPr kumimoji="0" lang="en-US" altLang="en-US" sz="2400">
                <a:latin typeface="Arial" charset="0"/>
              </a:rPr>
              <a:t>Plain Folks</a:t>
            </a:r>
          </a:p>
          <a:p>
            <a:pPr eaLnBrk="1" hangingPunct="1">
              <a:lnSpc>
                <a:spcPct val="90000"/>
              </a:lnSpc>
              <a:spcBef>
                <a:spcPct val="50000"/>
              </a:spcBef>
              <a:buClrTx/>
              <a:buFontTx/>
              <a:buAutoNum type="alphaUcPeriod"/>
            </a:pPr>
            <a:r>
              <a:rPr kumimoji="0" lang="en-US" altLang="en-US" sz="2400">
                <a:latin typeface="Arial" charset="0"/>
              </a:rPr>
              <a:t>Snob Appeal</a:t>
            </a:r>
          </a:p>
          <a:p>
            <a:pPr eaLnBrk="1" hangingPunct="1">
              <a:lnSpc>
                <a:spcPct val="90000"/>
              </a:lnSpc>
              <a:spcBef>
                <a:spcPct val="50000"/>
              </a:spcBef>
              <a:buClrTx/>
              <a:buFontTx/>
              <a:buAutoNum type="alphaUcPeriod"/>
            </a:pPr>
            <a:r>
              <a:rPr kumimoji="0" lang="en-US" altLang="en-US" sz="2400">
                <a:latin typeface="Arial" charset="0"/>
              </a:rPr>
              <a:t>Misuse of Statistics</a:t>
            </a:r>
          </a:p>
          <a:p>
            <a:pPr eaLnBrk="1" hangingPunct="1">
              <a:lnSpc>
                <a:spcPct val="90000"/>
              </a:lnSpc>
              <a:spcBef>
                <a:spcPct val="50000"/>
              </a:spcBef>
              <a:buClrTx/>
              <a:buFontTx/>
              <a:buAutoNum type="alphaUcPeriod"/>
            </a:pPr>
            <a:r>
              <a:rPr kumimoji="0" lang="en-US" altLang="en-US" sz="2400">
                <a:latin typeface="Arial" charset="0"/>
              </a:rPr>
              <a:t>Transfer</a:t>
            </a:r>
          </a:p>
        </p:txBody>
      </p:sp>
    </p:spTree>
    <p:extLst>
      <p:ext uri="{BB962C8B-B14F-4D97-AF65-F5344CB8AC3E}">
        <p14:creationId xmlns:p14="http://schemas.microsoft.com/office/powerpoint/2010/main" val="1724409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4586"/>
                                        </p:tgtEl>
                                        <p:attrNameLst>
                                          <p:attrName>style.visibility</p:attrName>
                                        </p:attrNameLst>
                                      </p:cBhvr>
                                      <p:to>
                                        <p:strVal val="visible"/>
                                      </p:to>
                                    </p:set>
                                    <p:anim calcmode="lin" valueType="num">
                                      <p:cBhvr additive="base">
                                        <p:cTn id="7" dur="500" fill="hold"/>
                                        <p:tgtEl>
                                          <p:spTgt spid="24586"/>
                                        </p:tgtEl>
                                        <p:attrNameLst>
                                          <p:attrName>ppt_x</p:attrName>
                                        </p:attrNameLst>
                                      </p:cBhvr>
                                      <p:tavLst>
                                        <p:tav tm="0">
                                          <p:val>
                                            <p:strVal val="0-#ppt_w/2"/>
                                          </p:val>
                                        </p:tav>
                                        <p:tav tm="100000">
                                          <p:val>
                                            <p:strVal val="#ppt_x"/>
                                          </p:val>
                                        </p:tav>
                                      </p:tavLst>
                                    </p:anim>
                                    <p:anim calcmode="lin" valueType="num">
                                      <p:cBhvr additive="base">
                                        <p:cTn id="8" dur="500" fill="hold"/>
                                        <p:tgtEl>
                                          <p:spTgt spid="2458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87"/>
                                        </p:tgtEl>
                                        <p:attrNameLst>
                                          <p:attrName>style.visibility</p:attrName>
                                        </p:attrNameLst>
                                      </p:cBhvr>
                                      <p:to>
                                        <p:strVal val="visible"/>
                                      </p:to>
                                    </p:set>
                                    <p:anim calcmode="lin" valueType="num">
                                      <p:cBhvr additive="base">
                                        <p:cTn id="13" dur="500" fill="hold"/>
                                        <p:tgtEl>
                                          <p:spTgt spid="24587"/>
                                        </p:tgtEl>
                                        <p:attrNameLst>
                                          <p:attrName>ppt_x</p:attrName>
                                        </p:attrNameLst>
                                      </p:cBhvr>
                                      <p:tavLst>
                                        <p:tav tm="0">
                                          <p:val>
                                            <p:strVal val="0-#ppt_w/2"/>
                                          </p:val>
                                        </p:tav>
                                        <p:tav tm="100000">
                                          <p:val>
                                            <p:strVal val="#ppt_x"/>
                                          </p:val>
                                        </p:tav>
                                      </p:tavLst>
                                    </p:anim>
                                    <p:anim calcmode="lin" valueType="num">
                                      <p:cBhvr additive="base">
                                        <p:cTn id="14" dur="500" fill="hold"/>
                                        <p:tgtEl>
                                          <p:spTgt spid="2458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82"/>
                                        </p:tgtEl>
                                        <p:attrNameLst>
                                          <p:attrName>style.visibility</p:attrName>
                                        </p:attrNameLst>
                                      </p:cBhvr>
                                      <p:to>
                                        <p:strVal val="visible"/>
                                      </p:to>
                                    </p:set>
                                    <p:anim calcmode="lin" valueType="num">
                                      <p:cBhvr additive="base">
                                        <p:cTn id="19" dur="500" fill="hold"/>
                                        <p:tgtEl>
                                          <p:spTgt spid="24582"/>
                                        </p:tgtEl>
                                        <p:attrNameLst>
                                          <p:attrName>ppt_x</p:attrName>
                                        </p:attrNameLst>
                                      </p:cBhvr>
                                      <p:tavLst>
                                        <p:tav tm="0">
                                          <p:val>
                                            <p:strVal val="0-#ppt_w/2"/>
                                          </p:val>
                                        </p:tav>
                                        <p:tav tm="100000">
                                          <p:val>
                                            <p:strVal val="#ppt_x"/>
                                          </p:val>
                                        </p:tav>
                                      </p:tavLst>
                                    </p:anim>
                                    <p:anim calcmode="lin" valueType="num">
                                      <p:cBhvr additive="base">
                                        <p:cTn id="20" dur="500" fill="hold"/>
                                        <p:tgtEl>
                                          <p:spTgt spid="245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utoUpdateAnimBg="0"/>
      <p:bldP spid="2458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609600"/>
            <a:ext cx="7924800" cy="914400"/>
          </a:xfrm>
        </p:spPr>
        <p:txBody>
          <a:bodyPr>
            <a:normAutofit fontScale="90000"/>
          </a:bodyPr>
          <a:lstStyle/>
          <a:p>
            <a:pPr algn="ctr" eaLnBrk="1" hangingPunct="1"/>
            <a:r>
              <a:rPr lang="en-US" altLang="en-US" sz="2800" smtClean="0"/>
              <a:t>What type of propaganda technique is used in the following ad?</a:t>
            </a:r>
          </a:p>
        </p:txBody>
      </p:sp>
      <p:sp>
        <p:nvSpPr>
          <p:cNvPr id="26627" name="Text Box 4"/>
          <p:cNvSpPr txBox="1">
            <a:spLocks noChangeArrowheads="1"/>
          </p:cNvSpPr>
          <p:nvPr/>
        </p:nvSpPr>
        <p:spPr bwMode="auto">
          <a:xfrm>
            <a:off x="5715000" y="3317875"/>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spcBef>
                <a:spcPct val="0"/>
              </a:spcBef>
              <a:buClrTx/>
              <a:buFontTx/>
              <a:buNone/>
            </a:pPr>
            <a:endParaRPr lang="en-US" altLang="en-US" sz="2400">
              <a:latin typeface="Times New Roman" pitchFamily="18" charset="0"/>
            </a:endParaRPr>
          </a:p>
        </p:txBody>
      </p:sp>
      <p:sp>
        <p:nvSpPr>
          <p:cNvPr id="22534" name="Text Box 6"/>
          <p:cNvSpPr txBox="1">
            <a:spLocks noChangeArrowheads="1"/>
          </p:cNvSpPr>
          <p:nvPr/>
        </p:nvSpPr>
        <p:spPr bwMode="auto">
          <a:xfrm>
            <a:off x="4648200" y="5638800"/>
            <a:ext cx="40386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algn="ctr" eaLnBrk="1" hangingPunct="1">
              <a:spcBef>
                <a:spcPct val="50000"/>
              </a:spcBef>
              <a:buClrTx/>
              <a:buFontTx/>
              <a:buNone/>
            </a:pPr>
            <a:r>
              <a:rPr lang="en-US" altLang="en-US" sz="4800" b="1">
                <a:solidFill>
                  <a:srgbClr val="FF99FF"/>
                </a:solidFill>
                <a:latin typeface="Times New Roman" pitchFamily="18" charset="0"/>
              </a:rPr>
              <a:t>Loaded  Word</a:t>
            </a:r>
          </a:p>
        </p:txBody>
      </p:sp>
      <p:pic>
        <p:nvPicPr>
          <p:cNvPr id="22535" name="Picture 7" descr="power rhs 0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600200"/>
            <a:ext cx="348773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 Box 8"/>
          <p:cNvSpPr txBox="1">
            <a:spLocks noChangeArrowheads="1"/>
          </p:cNvSpPr>
          <p:nvPr/>
        </p:nvSpPr>
        <p:spPr bwMode="auto">
          <a:xfrm>
            <a:off x="5029200" y="1752600"/>
            <a:ext cx="3124200" cy="386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lnSpc>
                <a:spcPct val="90000"/>
              </a:lnSpc>
              <a:buClrTx/>
              <a:buFontTx/>
              <a:buAutoNum type="alphaUcPeriod"/>
            </a:pPr>
            <a:r>
              <a:rPr kumimoji="0" lang="en-US" altLang="en-US" sz="2400">
                <a:latin typeface="Arial" charset="0"/>
              </a:rPr>
              <a:t>Bandwagon</a:t>
            </a:r>
          </a:p>
          <a:p>
            <a:pPr eaLnBrk="1" hangingPunct="1">
              <a:lnSpc>
                <a:spcPct val="90000"/>
              </a:lnSpc>
              <a:buClrTx/>
              <a:buFontTx/>
              <a:buAutoNum type="alphaUcPeriod"/>
            </a:pPr>
            <a:r>
              <a:rPr kumimoji="0" lang="en-US" altLang="en-US" sz="2400">
                <a:latin typeface="Arial" charset="0"/>
              </a:rPr>
              <a:t>Loaded Words</a:t>
            </a:r>
          </a:p>
          <a:p>
            <a:pPr eaLnBrk="1" hangingPunct="1">
              <a:lnSpc>
                <a:spcPct val="90000"/>
              </a:lnSpc>
              <a:buClrTx/>
              <a:buFontTx/>
              <a:buAutoNum type="alphaUcPeriod"/>
            </a:pPr>
            <a:r>
              <a:rPr kumimoji="0" lang="en-US" altLang="en-US" sz="2400">
                <a:latin typeface="Arial" charset="0"/>
              </a:rPr>
              <a:t>Testimonial</a:t>
            </a:r>
          </a:p>
          <a:p>
            <a:pPr eaLnBrk="1" hangingPunct="1">
              <a:lnSpc>
                <a:spcPct val="90000"/>
              </a:lnSpc>
              <a:buClrTx/>
              <a:buFontTx/>
              <a:buAutoNum type="alphaUcPeriod"/>
            </a:pPr>
            <a:r>
              <a:rPr kumimoji="0" lang="en-US" altLang="en-US" sz="2400">
                <a:latin typeface="Arial" charset="0"/>
              </a:rPr>
              <a:t>Name-Calling</a:t>
            </a:r>
          </a:p>
          <a:p>
            <a:pPr eaLnBrk="1" hangingPunct="1">
              <a:lnSpc>
                <a:spcPct val="90000"/>
              </a:lnSpc>
              <a:buClrTx/>
              <a:buFontTx/>
              <a:buAutoNum type="alphaUcPeriod"/>
            </a:pPr>
            <a:r>
              <a:rPr kumimoji="0" lang="en-US" altLang="en-US" sz="2400">
                <a:latin typeface="Arial" charset="0"/>
              </a:rPr>
              <a:t>Plain Folks</a:t>
            </a:r>
          </a:p>
          <a:p>
            <a:pPr eaLnBrk="1" hangingPunct="1">
              <a:lnSpc>
                <a:spcPct val="90000"/>
              </a:lnSpc>
              <a:buClrTx/>
              <a:buFontTx/>
              <a:buAutoNum type="alphaUcPeriod"/>
            </a:pPr>
            <a:r>
              <a:rPr kumimoji="0" lang="en-US" altLang="en-US" sz="2400">
                <a:latin typeface="Arial" charset="0"/>
              </a:rPr>
              <a:t>Snob Appeal</a:t>
            </a:r>
          </a:p>
          <a:p>
            <a:pPr eaLnBrk="1" hangingPunct="1">
              <a:lnSpc>
                <a:spcPct val="90000"/>
              </a:lnSpc>
              <a:buClrTx/>
              <a:buFontTx/>
              <a:buAutoNum type="alphaUcPeriod"/>
            </a:pPr>
            <a:r>
              <a:rPr kumimoji="0" lang="en-US" altLang="en-US" sz="2400">
                <a:latin typeface="Arial" charset="0"/>
              </a:rPr>
              <a:t>Misuse of Statistics</a:t>
            </a:r>
          </a:p>
          <a:p>
            <a:pPr eaLnBrk="1" hangingPunct="1">
              <a:lnSpc>
                <a:spcPct val="90000"/>
              </a:lnSpc>
              <a:buClrTx/>
              <a:buFontTx/>
              <a:buAutoNum type="alphaUcPeriod"/>
            </a:pPr>
            <a:r>
              <a:rPr kumimoji="0" lang="en-US" altLang="en-US" sz="2400">
                <a:latin typeface="Arial" charset="0"/>
              </a:rPr>
              <a:t>Transfer</a:t>
            </a:r>
          </a:p>
          <a:p>
            <a:pPr eaLnBrk="1" hangingPunct="1">
              <a:spcBef>
                <a:spcPct val="0"/>
              </a:spcBef>
              <a:buClrTx/>
              <a:buFontTx/>
              <a:buNone/>
            </a:pPr>
            <a:endParaRPr lang="en-US" altLang="en-US" sz="2000">
              <a:latin typeface="Times New Roman" pitchFamily="18" charset="0"/>
            </a:endParaRPr>
          </a:p>
        </p:txBody>
      </p:sp>
    </p:spTree>
    <p:extLst>
      <p:ext uri="{BB962C8B-B14F-4D97-AF65-F5344CB8AC3E}">
        <p14:creationId xmlns:p14="http://schemas.microsoft.com/office/powerpoint/2010/main" val="18326048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0-#ppt_w/2"/>
                                          </p:val>
                                        </p:tav>
                                        <p:tav tm="100000">
                                          <p:val>
                                            <p:strVal val="#ppt_x"/>
                                          </p:val>
                                        </p:tav>
                                      </p:tavLst>
                                    </p:anim>
                                    <p:anim calcmode="lin" valueType="num">
                                      <p:cBhvr additive="base">
                                        <p:cTn id="8" dur="500" fill="hold"/>
                                        <p:tgtEl>
                                          <p:spTgt spid="2253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2535"/>
                                        </p:tgtEl>
                                        <p:attrNameLst>
                                          <p:attrName>style.visibility</p:attrName>
                                        </p:attrNameLst>
                                      </p:cBhvr>
                                      <p:to>
                                        <p:strVal val="visible"/>
                                      </p:to>
                                    </p:set>
                                    <p:anim calcmode="lin" valueType="num">
                                      <p:cBhvr additive="base">
                                        <p:cTn id="13" dur="500" fill="hold"/>
                                        <p:tgtEl>
                                          <p:spTgt spid="22535"/>
                                        </p:tgtEl>
                                        <p:attrNameLst>
                                          <p:attrName>ppt_x</p:attrName>
                                        </p:attrNameLst>
                                      </p:cBhvr>
                                      <p:tavLst>
                                        <p:tav tm="0">
                                          <p:val>
                                            <p:strVal val="0-#ppt_w/2"/>
                                          </p:val>
                                        </p:tav>
                                        <p:tav tm="100000">
                                          <p:val>
                                            <p:strVal val="#ppt_x"/>
                                          </p:val>
                                        </p:tav>
                                      </p:tavLst>
                                    </p:anim>
                                    <p:anim calcmode="lin" valueType="num">
                                      <p:cBhvr additive="base">
                                        <p:cTn id="14" dur="500" fill="hold"/>
                                        <p:tgtEl>
                                          <p:spTgt spid="2253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536"/>
                                        </p:tgtEl>
                                        <p:attrNameLst>
                                          <p:attrName>style.visibility</p:attrName>
                                        </p:attrNameLst>
                                      </p:cBhvr>
                                      <p:to>
                                        <p:strVal val="visible"/>
                                      </p:to>
                                    </p:set>
                                    <p:anim calcmode="lin" valueType="num">
                                      <p:cBhvr additive="base">
                                        <p:cTn id="19" dur="500" fill="hold"/>
                                        <p:tgtEl>
                                          <p:spTgt spid="22536"/>
                                        </p:tgtEl>
                                        <p:attrNameLst>
                                          <p:attrName>ppt_x</p:attrName>
                                        </p:attrNameLst>
                                      </p:cBhvr>
                                      <p:tavLst>
                                        <p:tav tm="0">
                                          <p:val>
                                            <p:strVal val="0-#ppt_w/2"/>
                                          </p:val>
                                        </p:tav>
                                        <p:tav tm="100000">
                                          <p:val>
                                            <p:strVal val="#ppt_x"/>
                                          </p:val>
                                        </p:tav>
                                      </p:tavLst>
                                    </p:anim>
                                    <p:anim calcmode="lin" valueType="num">
                                      <p:cBhvr additive="base">
                                        <p:cTn id="20" dur="500" fill="hold"/>
                                        <p:tgtEl>
                                          <p:spTgt spid="2253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534"/>
                                        </p:tgtEl>
                                        <p:attrNameLst>
                                          <p:attrName>style.visibility</p:attrName>
                                        </p:attrNameLst>
                                      </p:cBhvr>
                                      <p:to>
                                        <p:strVal val="visible"/>
                                      </p:to>
                                    </p:set>
                                    <p:anim calcmode="lin" valueType="num">
                                      <p:cBhvr additive="base">
                                        <p:cTn id="25" dur="500" fill="hold"/>
                                        <p:tgtEl>
                                          <p:spTgt spid="22534"/>
                                        </p:tgtEl>
                                        <p:attrNameLst>
                                          <p:attrName>ppt_x</p:attrName>
                                        </p:attrNameLst>
                                      </p:cBhvr>
                                      <p:tavLst>
                                        <p:tav tm="0">
                                          <p:val>
                                            <p:strVal val="0-#ppt_w/2"/>
                                          </p:val>
                                        </p:tav>
                                        <p:tav tm="100000">
                                          <p:val>
                                            <p:strVal val="#ppt_x"/>
                                          </p:val>
                                        </p:tav>
                                      </p:tavLst>
                                    </p:anim>
                                    <p:anim calcmode="lin" valueType="num">
                                      <p:cBhvr additive="base">
                                        <p:cTn id="26" dur="500" fill="hold"/>
                                        <p:tgtEl>
                                          <p:spTgt spid="225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P spid="22534" grpId="0" autoUpdateAnimBg="0"/>
      <p:bldP spid="22536"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609600"/>
            <a:ext cx="7924800" cy="914400"/>
          </a:xfrm>
        </p:spPr>
        <p:txBody>
          <a:bodyPr>
            <a:normAutofit fontScale="90000"/>
          </a:bodyPr>
          <a:lstStyle/>
          <a:p>
            <a:pPr algn="ctr" eaLnBrk="1" hangingPunct="1"/>
            <a:r>
              <a:rPr lang="en-US" altLang="en-US" sz="2800" smtClean="0"/>
              <a:t>What type of propaganda technique is used in the following ad?</a:t>
            </a:r>
          </a:p>
        </p:txBody>
      </p:sp>
      <p:sp>
        <p:nvSpPr>
          <p:cNvPr id="27651" name="Text Box 4"/>
          <p:cNvSpPr txBox="1">
            <a:spLocks noChangeArrowheads="1"/>
          </p:cNvSpPr>
          <p:nvPr/>
        </p:nvSpPr>
        <p:spPr bwMode="auto">
          <a:xfrm>
            <a:off x="5715000" y="3317875"/>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spcBef>
                <a:spcPct val="0"/>
              </a:spcBef>
              <a:buClrTx/>
              <a:buFontTx/>
              <a:buNone/>
            </a:pPr>
            <a:endParaRPr lang="en-US" altLang="en-US" sz="2400">
              <a:latin typeface="Times New Roman" pitchFamily="18" charset="0"/>
            </a:endParaRPr>
          </a:p>
        </p:txBody>
      </p:sp>
      <p:sp>
        <p:nvSpPr>
          <p:cNvPr id="27652" name="Text Box 5"/>
          <p:cNvSpPr txBox="1">
            <a:spLocks noChangeArrowheads="1"/>
          </p:cNvSpPr>
          <p:nvPr/>
        </p:nvSpPr>
        <p:spPr bwMode="auto">
          <a:xfrm>
            <a:off x="5845175" y="2555875"/>
            <a:ext cx="1181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spcBef>
                <a:spcPct val="0"/>
              </a:spcBef>
              <a:buClrTx/>
              <a:buFontTx/>
              <a:buNone/>
            </a:pPr>
            <a:endParaRPr lang="en-US" altLang="en-US" sz="2400">
              <a:latin typeface="Times New Roman" pitchFamily="18" charset="0"/>
            </a:endParaRPr>
          </a:p>
        </p:txBody>
      </p:sp>
      <p:sp>
        <p:nvSpPr>
          <p:cNvPr id="17414" name="Text Box 6"/>
          <p:cNvSpPr txBox="1">
            <a:spLocks noChangeArrowheads="1"/>
          </p:cNvSpPr>
          <p:nvPr/>
        </p:nvSpPr>
        <p:spPr bwMode="auto">
          <a:xfrm>
            <a:off x="4267200" y="5805488"/>
            <a:ext cx="42672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algn="ctr" eaLnBrk="1" hangingPunct="1">
              <a:spcBef>
                <a:spcPct val="50000"/>
              </a:spcBef>
              <a:buClrTx/>
              <a:buFontTx/>
              <a:buNone/>
            </a:pPr>
            <a:r>
              <a:rPr lang="en-US" altLang="en-US" sz="4800" b="1">
                <a:solidFill>
                  <a:srgbClr val="FF99FF"/>
                </a:solidFill>
                <a:latin typeface="Times New Roman" pitchFamily="18" charset="0"/>
              </a:rPr>
              <a:t>Loaded  Word</a:t>
            </a:r>
          </a:p>
        </p:txBody>
      </p:sp>
      <p:pic>
        <p:nvPicPr>
          <p:cNvPr id="17415" name="Picture 7" descr="power rhs 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524000"/>
            <a:ext cx="326548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 Box 8"/>
          <p:cNvSpPr txBox="1">
            <a:spLocks noChangeArrowheads="1"/>
          </p:cNvSpPr>
          <p:nvPr/>
        </p:nvSpPr>
        <p:spPr bwMode="auto">
          <a:xfrm>
            <a:off x="4495800" y="1752600"/>
            <a:ext cx="33528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lnSpc>
                <a:spcPct val="90000"/>
              </a:lnSpc>
              <a:buClrTx/>
              <a:buFontTx/>
              <a:buAutoNum type="alphaUcPeriod"/>
            </a:pPr>
            <a:r>
              <a:rPr kumimoji="0" lang="en-US" altLang="en-US" sz="2800">
                <a:latin typeface="Arial" charset="0"/>
              </a:rPr>
              <a:t>Bandwagon</a:t>
            </a:r>
          </a:p>
          <a:p>
            <a:pPr eaLnBrk="1" hangingPunct="1">
              <a:lnSpc>
                <a:spcPct val="90000"/>
              </a:lnSpc>
              <a:buClrTx/>
              <a:buFontTx/>
              <a:buAutoNum type="alphaUcPeriod"/>
            </a:pPr>
            <a:r>
              <a:rPr kumimoji="0" lang="en-US" altLang="en-US" sz="2800">
                <a:latin typeface="Arial" charset="0"/>
              </a:rPr>
              <a:t>Loaded Words</a:t>
            </a:r>
          </a:p>
          <a:p>
            <a:pPr eaLnBrk="1" hangingPunct="1">
              <a:lnSpc>
                <a:spcPct val="90000"/>
              </a:lnSpc>
              <a:buClrTx/>
              <a:buFontTx/>
              <a:buAutoNum type="alphaUcPeriod"/>
            </a:pPr>
            <a:r>
              <a:rPr kumimoji="0" lang="en-US" altLang="en-US" sz="2800">
                <a:latin typeface="Arial" charset="0"/>
              </a:rPr>
              <a:t>Testimonial</a:t>
            </a:r>
          </a:p>
          <a:p>
            <a:pPr eaLnBrk="1" hangingPunct="1">
              <a:lnSpc>
                <a:spcPct val="90000"/>
              </a:lnSpc>
              <a:buClrTx/>
              <a:buFontTx/>
              <a:buAutoNum type="alphaUcPeriod"/>
            </a:pPr>
            <a:r>
              <a:rPr kumimoji="0" lang="en-US" altLang="en-US" sz="2800">
                <a:latin typeface="Arial" charset="0"/>
              </a:rPr>
              <a:t>Name-Calling</a:t>
            </a:r>
          </a:p>
          <a:p>
            <a:pPr eaLnBrk="1" hangingPunct="1">
              <a:lnSpc>
                <a:spcPct val="90000"/>
              </a:lnSpc>
              <a:buClrTx/>
              <a:buFontTx/>
              <a:buAutoNum type="alphaUcPeriod"/>
            </a:pPr>
            <a:r>
              <a:rPr kumimoji="0" lang="en-US" altLang="en-US" sz="2800">
                <a:latin typeface="Arial" charset="0"/>
              </a:rPr>
              <a:t>Plain Folks</a:t>
            </a:r>
          </a:p>
          <a:p>
            <a:pPr eaLnBrk="1" hangingPunct="1">
              <a:lnSpc>
                <a:spcPct val="90000"/>
              </a:lnSpc>
              <a:buClrTx/>
              <a:buFontTx/>
              <a:buAutoNum type="alphaUcPeriod"/>
            </a:pPr>
            <a:r>
              <a:rPr kumimoji="0" lang="en-US" altLang="en-US" sz="2800">
                <a:latin typeface="Arial" charset="0"/>
              </a:rPr>
              <a:t>Snob Appeal</a:t>
            </a:r>
          </a:p>
          <a:p>
            <a:pPr eaLnBrk="1" hangingPunct="1">
              <a:lnSpc>
                <a:spcPct val="90000"/>
              </a:lnSpc>
              <a:buClrTx/>
              <a:buFontTx/>
              <a:buAutoNum type="alphaUcPeriod"/>
            </a:pPr>
            <a:r>
              <a:rPr kumimoji="0" lang="en-US" altLang="en-US" sz="2800">
                <a:latin typeface="Arial" charset="0"/>
              </a:rPr>
              <a:t>Misuse of Statistics</a:t>
            </a:r>
          </a:p>
          <a:p>
            <a:pPr eaLnBrk="1" hangingPunct="1">
              <a:lnSpc>
                <a:spcPct val="90000"/>
              </a:lnSpc>
              <a:buClrTx/>
              <a:buFontTx/>
              <a:buAutoNum type="alphaUcPeriod"/>
            </a:pPr>
            <a:r>
              <a:rPr kumimoji="0" lang="en-US" altLang="en-US" sz="2800">
                <a:latin typeface="Arial" charset="0"/>
              </a:rPr>
              <a:t>Transfer</a:t>
            </a:r>
          </a:p>
          <a:p>
            <a:pPr eaLnBrk="1" hangingPunct="1">
              <a:spcBef>
                <a:spcPct val="0"/>
              </a:spcBef>
              <a:buClrTx/>
              <a:buFontTx/>
              <a:buNone/>
            </a:pPr>
            <a:endParaRPr lang="en-US" altLang="en-US" sz="2400">
              <a:latin typeface="Times New Roman" pitchFamily="18" charset="0"/>
            </a:endParaRPr>
          </a:p>
        </p:txBody>
      </p:sp>
    </p:spTree>
    <p:extLst>
      <p:ext uri="{BB962C8B-B14F-4D97-AF65-F5344CB8AC3E}">
        <p14:creationId xmlns:p14="http://schemas.microsoft.com/office/powerpoint/2010/main" val="5062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0-#ppt_w/2"/>
                                          </p:val>
                                        </p:tav>
                                        <p:tav tm="100000">
                                          <p:val>
                                            <p:strVal val="#ppt_x"/>
                                          </p:val>
                                        </p:tav>
                                      </p:tavLst>
                                    </p:anim>
                                    <p:anim calcmode="lin" valueType="num">
                                      <p:cBhvr additive="base">
                                        <p:cTn id="8" dur="500" fill="hold"/>
                                        <p:tgtEl>
                                          <p:spTgt spid="174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7415"/>
                                        </p:tgtEl>
                                        <p:attrNameLst>
                                          <p:attrName>style.visibility</p:attrName>
                                        </p:attrNameLst>
                                      </p:cBhvr>
                                      <p:to>
                                        <p:strVal val="visible"/>
                                      </p:to>
                                    </p:set>
                                    <p:anim calcmode="lin" valueType="num">
                                      <p:cBhvr additive="base">
                                        <p:cTn id="13" dur="500" fill="hold"/>
                                        <p:tgtEl>
                                          <p:spTgt spid="17415"/>
                                        </p:tgtEl>
                                        <p:attrNameLst>
                                          <p:attrName>ppt_x</p:attrName>
                                        </p:attrNameLst>
                                      </p:cBhvr>
                                      <p:tavLst>
                                        <p:tav tm="0">
                                          <p:val>
                                            <p:strVal val="0-#ppt_w/2"/>
                                          </p:val>
                                        </p:tav>
                                        <p:tav tm="100000">
                                          <p:val>
                                            <p:strVal val="#ppt_x"/>
                                          </p:val>
                                        </p:tav>
                                      </p:tavLst>
                                    </p:anim>
                                    <p:anim calcmode="lin" valueType="num">
                                      <p:cBhvr additive="base">
                                        <p:cTn id="14" dur="500" fill="hold"/>
                                        <p:tgtEl>
                                          <p:spTgt spid="1741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6"/>
                                        </p:tgtEl>
                                        <p:attrNameLst>
                                          <p:attrName>style.visibility</p:attrName>
                                        </p:attrNameLst>
                                      </p:cBhvr>
                                      <p:to>
                                        <p:strVal val="visible"/>
                                      </p:to>
                                    </p:set>
                                    <p:anim calcmode="lin" valueType="num">
                                      <p:cBhvr additive="base">
                                        <p:cTn id="19" dur="500" fill="hold"/>
                                        <p:tgtEl>
                                          <p:spTgt spid="17416"/>
                                        </p:tgtEl>
                                        <p:attrNameLst>
                                          <p:attrName>ppt_x</p:attrName>
                                        </p:attrNameLst>
                                      </p:cBhvr>
                                      <p:tavLst>
                                        <p:tav tm="0">
                                          <p:val>
                                            <p:strVal val="0-#ppt_w/2"/>
                                          </p:val>
                                        </p:tav>
                                        <p:tav tm="100000">
                                          <p:val>
                                            <p:strVal val="#ppt_x"/>
                                          </p:val>
                                        </p:tav>
                                      </p:tavLst>
                                    </p:anim>
                                    <p:anim calcmode="lin" valueType="num">
                                      <p:cBhvr additive="base">
                                        <p:cTn id="20" dur="500" fill="hold"/>
                                        <p:tgtEl>
                                          <p:spTgt spid="1741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414"/>
                                        </p:tgtEl>
                                        <p:attrNameLst>
                                          <p:attrName>style.visibility</p:attrName>
                                        </p:attrNameLst>
                                      </p:cBhvr>
                                      <p:to>
                                        <p:strVal val="visible"/>
                                      </p:to>
                                    </p:set>
                                    <p:anim calcmode="lin" valueType="num">
                                      <p:cBhvr additive="base">
                                        <p:cTn id="25" dur="500" fill="hold"/>
                                        <p:tgtEl>
                                          <p:spTgt spid="17414"/>
                                        </p:tgtEl>
                                        <p:attrNameLst>
                                          <p:attrName>ppt_x</p:attrName>
                                        </p:attrNameLst>
                                      </p:cBhvr>
                                      <p:tavLst>
                                        <p:tav tm="0">
                                          <p:val>
                                            <p:strVal val="0-#ppt_w/2"/>
                                          </p:val>
                                        </p:tav>
                                        <p:tav tm="100000">
                                          <p:val>
                                            <p:strVal val="#ppt_x"/>
                                          </p:val>
                                        </p:tav>
                                      </p:tavLst>
                                    </p:anim>
                                    <p:anim calcmode="lin" valueType="num">
                                      <p:cBhvr additive="base">
                                        <p:cTn id="26" dur="500" fill="hold"/>
                                        <p:tgtEl>
                                          <p:spTgt spid="174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4" grpId="0" autoUpdateAnimBg="0"/>
      <p:bldP spid="17416"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609600"/>
            <a:ext cx="7924800" cy="838200"/>
          </a:xfrm>
        </p:spPr>
        <p:txBody>
          <a:bodyPr>
            <a:normAutofit fontScale="90000"/>
          </a:bodyPr>
          <a:lstStyle/>
          <a:p>
            <a:pPr algn="ctr" eaLnBrk="1" hangingPunct="1"/>
            <a:r>
              <a:rPr lang="en-US" altLang="en-US" sz="2800" smtClean="0"/>
              <a:t>What type of propaganda technique is used in the following ad?</a:t>
            </a:r>
          </a:p>
        </p:txBody>
      </p:sp>
      <p:sp>
        <p:nvSpPr>
          <p:cNvPr id="28675" name="Text Box 4"/>
          <p:cNvSpPr txBox="1">
            <a:spLocks noChangeArrowheads="1"/>
          </p:cNvSpPr>
          <p:nvPr/>
        </p:nvSpPr>
        <p:spPr bwMode="auto">
          <a:xfrm>
            <a:off x="5715000" y="3317875"/>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spcBef>
                <a:spcPct val="0"/>
              </a:spcBef>
              <a:buClrTx/>
              <a:buFontTx/>
              <a:buNone/>
            </a:pPr>
            <a:endParaRPr lang="en-US" altLang="en-US" sz="2400">
              <a:latin typeface="Times New Roman" pitchFamily="18" charset="0"/>
            </a:endParaRPr>
          </a:p>
        </p:txBody>
      </p:sp>
      <p:sp>
        <p:nvSpPr>
          <p:cNvPr id="21509" name="Text Box 5"/>
          <p:cNvSpPr txBox="1">
            <a:spLocks noChangeArrowheads="1"/>
          </p:cNvSpPr>
          <p:nvPr/>
        </p:nvSpPr>
        <p:spPr bwMode="auto">
          <a:xfrm>
            <a:off x="5845175" y="2555875"/>
            <a:ext cx="1181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spcBef>
                <a:spcPct val="0"/>
              </a:spcBef>
              <a:buClrTx/>
              <a:buFontTx/>
              <a:buNone/>
            </a:pPr>
            <a:endParaRPr lang="en-US" altLang="en-US" sz="2400">
              <a:latin typeface="Times New Roman" pitchFamily="18" charset="0"/>
            </a:endParaRPr>
          </a:p>
        </p:txBody>
      </p:sp>
      <p:sp>
        <p:nvSpPr>
          <p:cNvPr id="21510" name="Text Box 6"/>
          <p:cNvSpPr txBox="1">
            <a:spLocks noChangeArrowheads="1"/>
          </p:cNvSpPr>
          <p:nvPr/>
        </p:nvSpPr>
        <p:spPr bwMode="auto">
          <a:xfrm>
            <a:off x="4267200" y="5562600"/>
            <a:ext cx="4343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algn="ctr" eaLnBrk="1" hangingPunct="1">
              <a:spcBef>
                <a:spcPct val="50000"/>
              </a:spcBef>
              <a:buClrTx/>
              <a:buFontTx/>
              <a:buNone/>
            </a:pPr>
            <a:r>
              <a:rPr lang="en-US" altLang="en-US" sz="5400" b="1">
                <a:solidFill>
                  <a:srgbClr val="FF99FF"/>
                </a:solidFill>
                <a:latin typeface="Times New Roman" pitchFamily="18" charset="0"/>
              </a:rPr>
              <a:t>Bandwagon</a:t>
            </a:r>
          </a:p>
        </p:txBody>
      </p:sp>
      <p:pic>
        <p:nvPicPr>
          <p:cNvPr id="28678" name="Picture 10" descr="verizon_crow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3657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Text Box 11"/>
          <p:cNvSpPr txBox="1">
            <a:spLocks noChangeArrowheads="1"/>
          </p:cNvSpPr>
          <p:nvPr/>
        </p:nvSpPr>
        <p:spPr bwMode="auto">
          <a:xfrm>
            <a:off x="4343400" y="1752600"/>
            <a:ext cx="3810000"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lnSpc>
                <a:spcPct val="90000"/>
              </a:lnSpc>
              <a:buClrTx/>
              <a:buFontTx/>
              <a:buAutoNum type="alphaUcPeriod"/>
            </a:pPr>
            <a:r>
              <a:rPr kumimoji="0" lang="en-US" altLang="en-US" sz="2400">
                <a:latin typeface="Arial" charset="0"/>
              </a:rPr>
              <a:t>Bandwagon</a:t>
            </a:r>
          </a:p>
          <a:p>
            <a:pPr eaLnBrk="1" hangingPunct="1">
              <a:lnSpc>
                <a:spcPct val="90000"/>
              </a:lnSpc>
              <a:buClrTx/>
              <a:buFontTx/>
              <a:buAutoNum type="alphaUcPeriod"/>
            </a:pPr>
            <a:r>
              <a:rPr kumimoji="0" lang="en-US" altLang="en-US" sz="2400">
                <a:latin typeface="Arial" charset="0"/>
              </a:rPr>
              <a:t>Loaded Words</a:t>
            </a:r>
          </a:p>
          <a:p>
            <a:pPr eaLnBrk="1" hangingPunct="1">
              <a:lnSpc>
                <a:spcPct val="90000"/>
              </a:lnSpc>
              <a:buClrTx/>
              <a:buFontTx/>
              <a:buAutoNum type="alphaUcPeriod"/>
            </a:pPr>
            <a:r>
              <a:rPr kumimoji="0" lang="en-US" altLang="en-US" sz="2400">
                <a:latin typeface="Arial" charset="0"/>
              </a:rPr>
              <a:t>Testimonial</a:t>
            </a:r>
          </a:p>
          <a:p>
            <a:pPr eaLnBrk="1" hangingPunct="1">
              <a:lnSpc>
                <a:spcPct val="90000"/>
              </a:lnSpc>
              <a:buClrTx/>
              <a:buFontTx/>
              <a:buAutoNum type="alphaUcPeriod"/>
            </a:pPr>
            <a:r>
              <a:rPr kumimoji="0" lang="en-US" altLang="en-US" sz="2400">
                <a:latin typeface="Arial" charset="0"/>
              </a:rPr>
              <a:t>Name-Calling</a:t>
            </a:r>
          </a:p>
          <a:p>
            <a:pPr eaLnBrk="1" hangingPunct="1">
              <a:lnSpc>
                <a:spcPct val="90000"/>
              </a:lnSpc>
              <a:buClrTx/>
              <a:buFontTx/>
              <a:buAutoNum type="alphaUcPeriod"/>
            </a:pPr>
            <a:r>
              <a:rPr kumimoji="0" lang="en-US" altLang="en-US" sz="2400">
                <a:latin typeface="Arial" charset="0"/>
              </a:rPr>
              <a:t>Plain Folks</a:t>
            </a:r>
          </a:p>
          <a:p>
            <a:pPr eaLnBrk="1" hangingPunct="1">
              <a:lnSpc>
                <a:spcPct val="90000"/>
              </a:lnSpc>
              <a:buClrTx/>
              <a:buFontTx/>
              <a:buAutoNum type="alphaUcPeriod"/>
            </a:pPr>
            <a:r>
              <a:rPr kumimoji="0" lang="en-US" altLang="en-US" sz="2400">
                <a:latin typeface="Arial" charset="0"/>
              </a:rPr>
              <a:t>Snob Appeal</a:t>
            </a:r>
          </a:p>
          <a:p>
            <a:pPr eaLnBrk="1" hangingPunct="1">
              <a:lnSpc>
                <a:spcPct val="90000"/>
              </a:lnSpc>
              <a:buClrTx/>
              <a:buFontTx/>
              <a:buAutoNum type="alphaUcPeriod"/>
            </a:pPr>
            <a:r>
              <a:rPr kumimoji="0" lang="en-US" altLang="en-US" sz="2400">
                <a:latin typeface="Arial" charset="0"/>
              </a:rPr>
              <a:t>Misuse of Statistics</a:t>
            </a:r>
          </a:p>
          <a:p>
            <a:pPr eaLnBrk="1" hangingPunct="1">
              <a:lnSpc>
                <a:spcPct val="90000"/>
              </a:lnSpc>
              <a:buClrTx/>
              <a:buFontTx/>
              <a:buAutoNum type="alphaUcPeriod"/>
            </a:pPr>
            <a:r>
              <a:rPr kumimoji="0" lang="en-US" altLang="en-US" sz="2400">
                <a:latin typeface="Arial" charset="0"/>
              </a:rPr>
              <a:t>Transfer</a:t>
            </a:r>
          </a:p>
          <a:p>
            <a:pPr eaLnBrk="1" hangingPunct="1">
              <a:spcBef>
                <a:spcPct val="0"/>
              </a:spcBef>
              <a:buClrTx/>
              <a:buFontTx/>
              <a:buNone/>
            </a:pPr>
            <a:endParaRPr lang="en-US" altLang="en-US" sz="2000">
              <a:latin typeface="Times New Roman" pitchFamily="18" charset="0"/>
            </a:endParaRPr>
          </a:p>
        </p:txBody>
      </p:sp>
    </p:spTree>
    <p:extLst>
      <p:ext uri="{BB962C8B-B14F-4D97-AF65-F5344CB8AC3E}">
        <p14:creationId xmlns:p14="http://schemas.microsoft.com/office/powerpoint/2010/main" val="2511633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dissolve">
                                      <p:cBhvr>
                                        <p:cTn id="7" dur="500"/>
                                        <p:tgtEl>
                                          <p:spTgt spid="21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nodePh="1">
                                  <p:stCondLst>
                                    <p:cond delay="0"/>
                                  </p:stCondLst>
                                  <p:endCondLst>
                                    <p:cond evt="begin" delay="0">
                                      <p:tn val="10"/>
                                    </p:cond>
                                  </p:endCondLst>
                                  <p:childTnLst>
                                    <p:set>
                                      <p:cBhvr>
                                        <p:cTn id="11" dur="1" fill="hold">
                                          <p:stCondLst>
                                            <p:cond delay="0"/>
                                          </p:stCondLst>
                                        </p:cTn>
                                        <p:tgtEl>
                                          <p:spTgt spid="21509"/>
                                        </p:tgtEl>
                                        <p:attrNameLst>
                                          <p:attrName>style.visibility</p:attrName>
                                        </p:attrNameLst>
                                      </p:cBhvr>
                                      <p:to>
                                        <p:strVal val="visible"/>
                                      </p:to>
                                    </p:set>
                                    <p:anim calcmode="lin" valueType="num">
                                      <p:cBhvr additive="base">
                                        <p:cTn id="12" dur="500" fill="hold"/>
                                        <p:tgtEl>
                                          <p:spTgt spid="21509"/>
                                        </p:tgtEl>
                                        <p:attrNameLst>
                                          <p:attrName>ppt_x</p:attrName>
                                        </p:attrNameLst>
                                      </p:cBhvr>
                                      <p:tavLst>
                                        <p:tav tm="0">
                                          <p:val>
                                            <p:strVal val="0-#ppt_w/2"/>
                                          </p:val>
                                        </p:tav>
                                        <p:tav tm="100000">
                                          <p:val>
                                            <p:strVal val="#ppt_x"/>
                                          </p:val>
                                        </p:tav>
                                      </p:tavLst>
                                    </p:anim>
                                    <p:anim calcmode="lin" valueType="num">
                                      <p:cBhvr additive="base">
                                        <p:cTn id="13" dur="500" fill="hold"/>
                                        <p:tgtEl>
                                          <p:spTgt spid="21509"/>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1515"/>
                                        </p:tgtEl>
                                        <p:attrNameLst>
                                          <p:attrName>style.visibility</p:attrName>
                                        </p:attrNameLst>
                                      </p:cBhvr>
                                      <p:to>
                                        <p:strVal val="visible"/>
                                      </p:to>
                                    </p:set>
                                    <p:anim calcmode="lin" valueType="num">
                                      <p:cBhvr additive="base">
                                        <p:cTn id="18" dur="500" fill="hold"/>
                                        <p:tgtEl>
                                          <p:spTgt spid="21515"/>
                                        </p:tgtEl>
                                        <p:attrNameLst>
                                          <p:attrName>ppt_x</p:attrName>
                                        </p:attrNameLst>
                                      </p:cBhvr>
                                      <p:tavLst>
                                        <p:tav tm="0">
                                          <p:val>
                                            <p:strVal val="0-#ppt_w/2"/>
                                          </p:val>
                                        </p:tav>
                                        <p:tav tm="100000">
                                          <p:val>
                                            <p:strVal val="#ppt_x"/>
                                          </p:val>
                                        </p:tav>
                                      </p:tavLst>
                                    </p:anim>
                                    <p:anim calcmode="lin" valueType="num">
                                      <p:cBhvr additive="base">
                                        <p:cTn id="19" dur="500" fill="hold"/>
                                        <p:tgtEl>
                                          <p:spTgt spid="21515"/>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1510"/>
                                        </p:tgtEl>
                                        <p:attrNameLst>
                                          <p:attrName>style.visibility</p:attrName>
                                        </p:attrNameLst>
                                      </p:cBhvr>
                                      <p:to>
                                        <p:strVal val="visible"/>
                                      </p:to>
                                    </p:set>
                                    <p:anim calcmode="lin" valueType="num">
                                      <p:cBhvr additive="base">
                                        <p:cTn id="24" dur="500" fill="hold"/>
                                        <p:tgtEl>
                                          <p:spTgt spid="21510"/>
                                        </p:tgtEl>
                                        <p:attrNameLst>
                                          <p:attrName>ppt_x</p:attrName>
                                        </p:attrNameLst>
                                      </p:cBhvr>
                                      <p:tavLst>
                                        <p:tav tm="0">
                                          <p:val>
                                            <p:strVal val="0-#ppt_w/2"/>
                                          </p:val>
                                        </p:tav>
                                        <p:tav tm="100000">
                                          <p:val>
                                            <p:strVal val="#ppt_x"/>
                                          </p:val>
                                        </p:tav>
                                      </p:tavLst>
                                    </p:anim>
                                    <p:anim calcmode="lin" valueType="num">
                                      <p:cBhvr additive="base">
                                        <p:cTn id="25" dur="500" fill="hold"/>
                                        <p:tgtEl>
                                          <p:spTgt spid="215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9" grpId="0" autoUpdateAnimBg="0"/>
      <p:bldP spid="21510" grpId="0" autoUpdateAnimBg="0"/>
      <p:bldP spid="21515"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z="4000" smtClean="0"/>
              <a:t>What type of propaganda is this?</a:t>
            </a:r>
          </a:p>
        </p:txBody>
      </p:sp>
      <p:sp>
        <p:nvSpPr>
          <p:cNvPr id="51204" name="Rectangle 4"/>
          <p:cNvSpPr>
            <a:spLocks noGrp="1" noChangeArrowheads="1"/>
          </p:cNvSpPr>
          <p:nvPr>
            <p:ph type="body" sz="half" idx="2"/>
          </p:nvPr>
        </p:nvSpPr>
        <p:spPr>
          <a:xfrm>
            <a:off x="4114800" y="5638800"/>
            <a:ext cx="4648200" cy="685800"/>
          </a:xfrm>
        </p:spPr>
        <p:txBody>
          <a:bodyPr/>
          <a:lstStyle/>
          <a:p>
            <a:pPr eaLnBrk="1" hangingPunct="1"/>
            <a:r>
              <a:rPr lang="en-US" altLang="en-US" sz="3600" smtClean="0">
                <a:solidFill>
                  <a:srgbClr val="FF99FF"/>
                </a:solidFill>
              </a:rPr>
              <a:t>Misuse of Statistics</a:t>
            </a:r>
          </a:p>
        </p:txBody>
      </p:sp>
      <p:pic>
        <p:nvPicPr>
          <p:cNvPr id="51205" name="Picture 13" descr="C:\Documents and Settings\Lil\Local Settings\Temporary Internet Files\Content.IE5\L9NSE34C\MPj04422080000[1].jpg"/>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762000" y="1752600"/>
            <a:ext cx="3886200" cy="4191000"/>
          </a:xfrm>
          <a:noFill/>
        </p:spPr>
      </p:pic>
      <p:sp>
        <p:nvSpPr>
          <p:cNvPr id="16" name="TextBox 15"/>
          <p:cNvSpPr txBox="1"/>
          <p:nvPr/>
        </p:nvSpPr>
        <p:spPr>
          <a:xfrm>
            <a:off x="838200" y="2133600"/>
            <a:ext cx="1676400" cy="3013075"/>
          </a:xfrm>
          <a:prstGeom prst="rect">
            <a:avLst/>
          </a:prstGeom>
          <a:solidFill>
            <a:schemeClr val="tx1"/>
          </a:solidFill>
        </p:spPr>
        <p:txBody>
          <a:bodyPr>
            <a:spAutoFit/>
          </a:bodyPr>
          <a:lstStyle>
            <a:lvl1pPr eaLnBrk="0" hangingPunct="0">
              <a:defRPr kumimoji="1" sz="2400">
                <a:solidFill>
                  <a:schemeClr val="tx1"/>
                </a:solidFill>
                <a:latin typeface="Times New Roman" pitchFamily="18" charset="0"/>
                <a:cs typeface="Times New Roman" pitchFamily="18" charset="0"/>
              </a:defRPr>
            </a:lvl1pPr>
            <a:lvl2pPr marL="37931725" indent="-37474525" eaLnBrk="0" hangingPunct="0">
              <a:defRPr kumimoji="1" sz="2400">
                <a:solidFill>
                  <a:schemeClr val="tx1"/>
                </a:solidFill>
                <a:latin typeface="Times New Roman" pitchFamily="18" charset="0"/>
                <a:cs typeface="Times New Roman" pitchFamily="18" charset="0"/>
              </a:defRPr>
            </a:lvl2pPr>
            <a:lvl3pPr eaLnBrk="0" hangingPunct="0">
              <a:defRPr kumimoji="1" sz="2400">
                <a:solidFill>
                  <a:schemeClr val="tx1"/>
                </a:solidFill>
                <a:latin typeface="Times New Roman" pitchFamily="18" charset="0"/>
                <a:cs typeface="Times New Roman" pitchFamily="18" charset="0"/>
              </a:defRPr>
            </a:lvl3pPr>
            <a:lvl4pPr eaLnBrk="0" hangingPunct="0">
              <a:defRPr kumimoji="1" sz="2400">
                <a:solidFill>
                  <a:schemeClr val="tx1"/>
                </a:solidFill>
                <a:latin typeface="Times New Roman" pitchFamily="18" charset="0"/>
                <a:cs typeface="Times New Roman" pitchFamily="18" charset="0"/>
              </a:defRPr>
            </a:lvl4pPr>
            <a:lvl5pPr eaLnBrk="0" hangingPunct="0">
              <a:defRPr kumimoji="1" sz="2400">
                <a:solidFill>
                  <a:schemeClr val="tx1"/>
                </a:solidFill>
                <a:latin typeface="Times New Roman" pitchFamily="18" charset="0"/>
                <a:cs typeface="Times New Roman" pitchFamily="18" charset="0"/>
              </a:defRPr>
            </a:lvl5pPr>
            <a:lvl6pPr marL="457200" eaLnBrk="0" fontAlgn="base" hangingPunct="0">
              <a:spcBef>
                <a:spcPct val="0"/>
              </a:spcBef>
              <a:spcAft>
                <a:spcPct val="0"/>
              </a:spcAft>
              <a:defRPr kumimoji="1" sz="2400">
                <a:solidFill>
                  <a:schemeClr val="tx1"/>
                </a:solidFill>
                <a:latin typeface="Times New Roman" pitchFamily="18" charset="0"/>
                <a:cs typeface="Times New Roman" pitchFamily="18" charset="0"/>
              </a:defRPr>
            </a:lvl6pPr>
            <a:lvl7pPr marL="914400" eaLnBrk="0" fontAlgn="base" hangingPunct="0">
              <a:spcBef>
                <a:spcPct val="0"/>
              </a:spcBef>
              <a:spcAft>
                <a:spcPct val="0"/>
              </a:spcAft>
              <a:defRPr kumimoji="1" sz="2400">
                <a:solidFill>
                  <a:schemeClr val="tx1"/>
                </a:solidFill>
                <a:latin typeface="Times New Roman" pitchFamily="18" charset="0"/>
                <a:cs typeface="Times New Roman" pitchFamily="18" charset="0"/>
              </a:defRPr>
            </a:lvl7pPr>
            <a:lvl8pPr marL="1371600" eaLnBrk="0" fontAlgn="base" hangingPunct="0">
              <a:spcBef>
                <a:spcPct val="0"/>
              </a:spcBef>
              <a:spcAft>
                <a:spcPct val="0"/>
              </a:spcAft>
              <a:defRPr kumimoji="1" sz="2400">
                <a:solidFill>
                  <a:schemeClr val="tx1"/>
                </a:solidFill>
                <a:latin typeface="Times New Roman" pitchFamily="18" charset="0"/>
                <a:cs typeface="Times New Roman" pitchFamily="18" charset="0"/>
              </a:defRPr>
            </a:lvl8pPr>
            <a:lvl9pPr marL="1828800" eaLnBrk="0" fontAlgn="base" hangingPunct="0">
              <a:spcBef>
                <a:spcPct val="0"/>
              </a:spcBef>
              <a:spcAft>
                <a:spcPct val="0"/>
              </a:spcAft>
              <a:defRPr kumimoji="1" sz="2400">
                <a:solidFill>
                  <a:schemeClr val="tx1"/>
                </a:solidFill>
                <a:latin typeface="Times New Roman" pitchFamily="18" charset="0"/>
                <a:cs typeface="Times New Roman" pitchFamily="18" charset="0"/>
              </a:defRPr>
            </a:lvl9pPr>
          </a:lstStyle>
          <a:p>
            <a:pPr eaLnBrk="1" hangingPunct="1">
              <a:defRPr/>
            </a:pPr>
            <a:r>
              <a:rPr lang="en-US" altLang="en-US" smtClean="0">
                <a:solidFill>
                  <a:schemeClr val="bg1"/>
                </a:solidFill>
                <a:effectLst>
                  <a:outerShdw blurRad="38100" dist="38100" dir="2700000" algn="tl">
                    <a:srgbClr val="C0C0C0"/>
                  </a:outerShdw>
                </a:effectLst>
              </a:rPr>
              <a:t>95% of homework assigned is busy work and is not beneficial to the student!</a:t>
            </a:r>
          </a:p>
        </p:txBody>
      </p:sp>
      <p:sp>
        <p:nvSpPr>
          <p:cNvPr id="51207" name="Text Box 7"/>
          <p:cNvSpPr txBox="1">
            <a:spLocks noChangeArrowheads="1"/>
          </p:cNvSpPr>
          <p:nvPr/>
        </p:nvSpPr>
        <p:spPr bwMode="auto">
          <a:xfrm>
            <a:off x="4876800" y="1752600"/>
            <a:ext cx="2759075" cy="386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lnSpc>
                <a:spcPct val="90000"/>
              </a:lnSpc>
              <a:buClrTx/>
              <a:buFontTx/>
              <a:buAutoNum type="alphaUcPeriod"/>
            </a:pPr>
            <a:r>
              <a:rPr kumimoji="0" lang="en-US" altLang="en-US" sz="2400">
                <a:latin typeface="Arial" charset="0"/>
              </a:rPr>
              <a:t>Bandwagon</a:t>
            </a:r>
          </a:p>
          <a:p>
            <a:pPr eaLnBrk="1" hangingPunct="1">
              <a:lnSpc>
                <a:spcPct val="90000"/>
              </a:lnSpc>
              <a:buClrTx/>
              <a:buFontTx/>
              <a:buAutoNum type="alphaUcPeriod"/>
            </a:pPr>
            <a:r>
              <a:rPr kumimoji="0" lang="en-US" altLang="en-US" sz="2400">
                <a:latin typeface="Arial" charset="0"/>
              </a:rPr>
              <a:t>Loaded Words</a:t>
            </a:r>
          </a:p>
          <a:p>
            <a:pPr eaLnBrk="1" hangingPunct="1">
              <a:lnSpc>
                <a:spcPct val="90000"/>
              </a:lnSpc>
              <a:buClrTx/>
              <a:buFontTx/>
              <a:buAutoNum type="alphaUcPeriod"/>
            </a:pPr>
            <a:r>
              <a:rPr kumimoji="0" lang="en-US" altLang="en-US" sz="2400">
                <a:latin typeface="Arial" charset="0"/>
              </a:rPr>
              <a:t>Testimonial</a:t>
            </a:r>
          </a:p>
          <a:p>
            <a:pPr eaLnBrk="1" hangingPunct="1">
              <a:lnSpc>
                <a:spcPct val="90000"/>
              </a:lnSpc>
              <a:buClrTx/>
              <a:buFontTx/>
              <a:buAutoNum type="alphaUcPeriod"/>
            </a:pPr>
            <a:r>
              <a:rPr kumimoji="0" lang="en-US" altLang="en-US" sz="2400">
                <a:latin typeface="Arial" charset="0"/>
              </a:rPr>
              <a:t>Name-Calling</a:t>
            </a:r>
          </a:p>
          <a:p>
            <a:pPr eaLnBrk="1" hangingPunct="1">
              <a:lnSpc>
                <a:spcPct val="90000"/>
              </a:lnSpc>
              <a:buClrTx/>
              <a:buFontTx/>
              <a:buAutoNum type="alphaUcPeriod"/>
            </a:pPr>
            <a:r>
              <a:rPr kumimoji="0" lang="en-US" altLang="en-US" sz="2400">
                <a:latin typeface="Arial" charset="0"/>
              </a:rPr>
              <a:t>Plain Folks</a:t>
            </a:r>
          </a:p>
          <a:p>
            <a:pPr eaLnBrk="1" hangingPunct="1">
              <a:lnSpc>
                <a:spcPct val="90000"/>
              </a:lnSpc>
              <a:buClrTx/>
              <a:buFontTx/>
              <a:buAutoNum type="alphaUcPeriod"/>
            </a:pPr>
            <a:r>
              <a:rPr kumimoji="0" lang="en-US" altLang="en-US" sz="2400">
                <a:latin typeface="Arial" charset="0"/>
              </a:rPr>
              <a:t>Snob Appeal</a:t>
            </a:r>
          </a:p>
          <a:p>
            <a:pPr eaLnBrk="1" hangingPunct="1">
              <a:lnSpc>
                <a:spcPct val="90000"/>
              </a:lnSpc>
              <a:buClrTx/>
              <a:buFontTx/>
              <a:buAutoNum type="alphaUcPeriod"/>
            </a:pPr>
            <a:r>
              <a:rPr kumimoji="0" lang="en-US" altLang="en-US" sz="2400">
                <a:latin typeface="Arial" charset="0"/>
              </a:rPr>
              <a:t>Misuse of Statistics</a:t>
            </a:r>
          </a:p>
          <a:p>
            <a:pPr eaLnBrk="1" hangingPunct="1">
              <a:lnSpc>
                <a:spcPct val="90000"/>
              </a:lnSpc>
              <a:buClrTx/>
              <a:buFontTx/>
              <a:buAutoNum type="alphaUcPeriod"/>
            </a:pPr>
            <a:r>
              <a:rPr kumimoji="0" lang="en-US" altLang="en-US" sz="2400">
                <a:latin typeface="Arial" charset="0"/>
              </a:rPr>
              <a:t>Transfer</a:t>
            </a:r>
          </a:p>
          <a:p>
            <a:pPr eaLnBrk="1" hangingPunct="1">
              <a:spcBef>
                <a:spcPct val="0"/>
              </a:spcBef>
              <a:buClrTx/>
              <a:buFontTx/>
              <a:buNone/>
            </a:pPr>
            <a:endParaRPr lang="en-US" altLang="en-US" sz="2000">
              <a:latin typeface="Times New Roman" pitchFamily="18" charset="0"/>
            </a:endParaRPr>
          </a:p>
        </p:txBody>
      </p:sp>
    </p:spTree>
    <p:extLst>
      <p:ext uri="{BB962C8B-B14F-4D97-AF65-F5344CB8AC3E}">
        <p14:creationId xmlns:p14="http://schemas.microsoft.com/office/powerpoint/2010/main" val="2129656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additive="base">
                                        <p:cTn id="7" dur="500" fill="hold"/>
                                        <p:tgtEl>
                                          <p:spTgt spid="51202"/>
                                        </p:tgtEl>
                                        <p:attrNameLst>
                                          <p:attrName>ppt_x</p:attrName>
                                        </p:attrNameLst>
                                      </p:cBhvr>
                                      <p:tavLst>
                                        <p:tav tm="0">
                                          <p:val>
                                            <p:strVal val="0-#ppt_w/2"/>
                                          </p:val>
                                        </p:tav>
                                        <p:tav tm="100000">
                                          <p:val>
                                            <p:strVal val="#ppt_x"/>
                                          </p:val>
                                        </p:tav>
                                      </p:tavLst>
                                    </p:anim>
                                    <p:anim calcmode="lin" valueType="num">
                                      <p:cBhvr additive="base">
                                        <p:cTn id="8" dur="500" fill="hold"/>
                                        <p:tgtEl>
                                          <p:spTgt spid="5120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1205"/>
                                        </p:tgtEl>
                                        <p:attrNameLst>
                                          <p:attrName>style.visibility</p:attrName>
                                        </p:attrNameLst>
                                      </p:cBhvr>
                                      <p:to>
                                        <p:strVal val="visible"/>
                                      </p:to>
                                    </p:set>
                                    <p:anim calcmode="lin" valueType="num">
                                      <p:cBhvr additive="base">
                                        <p:cTn id="13" dur="500" fill="hold"/>
                                        <p:tgtEl>
                                          <p:spTgt spid="51205"/>
                                        </p:tgtEl>
                                        <p:attrNameLst>
                                          <p:attrName>ppt_x</p:attrName>
                                        </p:attrNameLst>
                                      </p:cBhvr>
                                      <p:tavLst>
                                        <p:tav tm="0">
                                          <p:val>
                                            <p:strVal val="0-#ppt_w/2"/>
                                          </p:val>
                                        </p:tav>
                                        <p:tav tm="100000">
                                          <p:val>
                                            <p:strVal val="#ppt_x"/>
                                          </p:val>
                                        </p:tav>
                                      </p:tavLst>
                                    </p:anim>
                                    <p:anim calcmode="lin" valueType="num">
                                      <p:cBhvr additive="base">
                                        <p:cTn id="14" dur="500" fill="hold"/>
                                        <p:tgtEl>
                                          <p:spTgt spid="5120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07"/>
                                        </p:tgtEl>
                                        <p:attrNameLst>
                                          <p:attrName>style.visibility</p:attrName>
                                        </p:attrNameLst>
                                      </p:cBhvr>
                                      <p:to>
                                        <p:strVal val="visible"/>
                                      </p:to>
                                    </p:set>
                                    <p:anim calcmode="lin" valueType="num">
                                      <p:cBhvr additive="base">
                                        <p:cTn id="25" dur="500" fill="hold"/>
                                        <p:tgtEl>
                                          <p:spTgt spid="51207"/>
                                        </p:tgtEl>
                                        <p:attrNameLst>
                                          <p:attrName>ppt_x</p:attrName>
                                        </p:attrNameLst>
                                      </p:cBhvr>
                                      <p:tavLst>
                                        <p:tav tm="0">
                                          <p:val>
                                            <p:strVal val="0-#ppt_w/2"/>
                                          </p:val>
                                        </p:tav>
                                        <p:tav tm="100000">
                                          <p:val>
                                            <p:strVal val="#ppt_x"/>
                                          </p:val>
                                        </p:tav>
                                      </p:tavLst>
                                    </p:anim>
                                    <p:anim calcmode="lin" valueType="num">
                                      <p:cBhvr additive="base">
                                        <p:cTn id="26" dur="500" fill="hold"/>
                                        <p:tgtEl>
                                          <p:spTgt spid="5120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04">
                                            <p:txEl>
                                              <p:pRg st="0" end="0"/>
                                            </p:txEl>
                                          </p:spTgt>
                                        </p:tgtEl>
                                        <p:attrNameLst>
                                          <p:attrName>style.visibility</p:attrName>
                                        </p:attrNameLst>
                                      </p:cBhvr>
                                      <p:to>
                                        <p:strVal val="visible"/>
                                      </p:to>
                                    </p:set>
                                    <p:anim calcmode="lin" valueType="num">
                                      <p:cBhvr additive="base">
                                        <p:cTn id="31" dur="500" fill="hold"/>
                                        <p:tgtEl>
                                          <p:spTgt spid="51204">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0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utoUpdateAnimBg="0"/>
      <p:bldP spid="51204" grpId="0" build="p" autoUpdateAnimBg="0"/>
      <p:bldP spid="16" grpId="0" animBg="1" autoUpdateAnimBg="0"/>
      <p:bldP spid="51207"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pPr eaLnBrk="1" hangingPunct="1"/>
            <a:r>
              <a:rPr lang="en-US" altLang="en-US" sz="2800" smtClean="0"/>
              <a:t>What type of propaganda technique is used in the following ad?</a:t>
            </a:r>
            <a:br>
              <a:rPr lang="en-US" altLang="en-US" sz="2800" smtClean="0"/>
            </a:br>
            <a:endParaRPr lang="en-US" altLang="en-US" sz="2800" smtClean="0"/>
          </a:p>
        </p:txBody>
      </p:sp>
      <p:sp>
        <p:nvSpPr>
          <p:cNvPr id="47108" name="Rectangle 4"/>
          <p:cNvSpPr>
            <a:spLocks noGrp="1" noChangeArrowheads="1"/>
          </p:cNvSpPr>
          <p:nvPr>
            <p:ph type="body" sz="half" idx="2"/>
          </p:nvPr>
        </p:nvSpPr>
        <p:spPr>
          <a:xfrm>
            <a:off x="4648200" y="5486400"/>
            <a:ext cx="3810000" cy="609600"/>
          </a:xfrm>
        </p:spPr>
        <p:txBody>
          <a:bodyPr/>
          <a:lstStyle/>
          <a:p>
            <a:pPr eaLnBrk="1" hangingPunct="1">
              <a:lnSpc>
                <a:spcPct val="90000"/>
              </a:lnSpc>
            </a:pPr>
            <a:r>
              <a:rPr lang="en-US" altLang="en-US" sz="3600" smtClean="0">
                <a:solidFill>
                  <a:srgbClr val="FF99FF"/>
                </a:solidFill>
              </a:rPr>
              <a:t>Snob Appeal</a:t>
            </a:r>
          </a:p>
        </p:txBody>
      </p:sp>
      <p:grpSp>
        <p:nvGrpSpPr>
          <p:cNvPr id="30724" name="Group 8"/>
          <p:cNvGrpSpPr>
            <a:grpSpLocks/>
          </p:cNvGrpSpPr>
          <p:nvPr/>
        </p:nvGrpSpPr>
        <p:grpSpPr bwMode="auto">
          <a:xfrm>
            <a:off x="0" y="2949575"/>
            <a:ext cx="9144000" cy="960438"/>
            <a:chOff x="0" y="43"/>
            <a:chExt cx="5760" cy="605"/>
          </a:xfrm>
        </p:grpSpPr>
        <p:sp>
          <p:nvSpPr>
            <p:cNvPr id="30727" name="Rectangle 5"/>
            <p:cNvSpPr>
              <a:spLocks noChangeArrowheads="1"/>
            </p:cNvSpPr>
            <p:nvPr/>
          </p:nvSpPr>
          <p:spPr bwMode="auto">
            <a:xfrm>
              <a:off x="0" y="43"/>
              <a:ext cx="576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spcBef>
                  <a:spcPct val="0"/>
                </a:spcBef>
                <a:buClrTx/>
                <a:buFontTx/>
                <a:buNone/>
              </a:pPr>
              <a:endParaRPr lang="en-US" altLang="en-US" sz="2400">
                <a:latin typeface="Times New Roman" pitchFamily="18" charset="0"/>
              </a:endParaRPr>
            </a:p>
          </p:txBody>
        </p:sp>
        <p:sp>
          <p:nvSpPr>
            <p:cNvPr id="30728" name="Rectangle 6"/>
            <p:cNvSpPr>
              <a:spLocks noChangeArrowheads="1"/>
            </p:cNvSpPr>
            <p:nvPr/>
          </p:nvSpPr>
          <p:spPr bwMode="auto">
            <a:xfrm>
              <a:off x="0" y="43"/>
              <a:ext cx="5760"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spcBef>
                  <a:spcPct val="0"/>
                </a:spcBef>
                <a:buClrTx/>
                <a:buFontTx/>
                <a:buNone/>
              </a:pPr>
              <a:r>
                <a:rPr kumimoji="0" lang="en-US" altLang="en-US" sz="1100">
                  <a:latin typeface="Times New Roman" pitchFamily="18" charset="0"/>
                  <a:hlinkClick r:id="rId2"/>
                </a:rPr>
                <a:t>  </a:t>
              </a:r>
              <a:r>
                <a:rPr kumimoji="0" lang="en-US" altLang="en-US" sz="5700">
                  <a:latin typeface="Times New Roman" pitchFamily="18" charset="0"/>
                </a:rPr>
                <a:t> </a:t>
              </a:r>
              <a:r>
                <a:rPr kumimoji="0" lang="en-US" altLang="en-US" sz="1100">
                  <a:latin typeface="Times New Roman" pitchFamily="18" charset="0"/>
                </a:rPr>
                <a:t>                         </a:t>
              </a:r>
            </a:p>
          </p:txBody>
        </p:sp>
      </p:grpSp>
      <p:pic>
        <p:nvPicPr>
          <p:cNvPr id="47113" name="Picture 9" descr="See full size image">
            <a:hlinkClick r:id="rId2"/>
          </p:cNvPr>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85800" y="1965325"/>
            <a:ext cx="3810000" cy="3763963"/>
          </a:xfrm>
        </p:spPr>
      </p:pic>
      <p:sp>
        <p:nvSpPr>
          <p:cNvPr id="47114" name="Rectangle 10"/>
          <p:cNvSpPr>
            <a:spLocks noChangeArrowheads="1"/>
          </p:cNvSpPr>
          <p:nvPr/>
        </p:nvSpPr>
        <p:spPr bwMode="auto">
          <a:xfrm>
            <a:off x="4724400" y="1430338"/>
            <a:ext cx="3657600" cy="399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lnSpc>
                <a:spcPct val="90000"/>
              </a:lnSpc>
              <a:spcBef>
                <a:spcPct val="50000"/>
              </a:spcBef>
              <a:buClrTx/>
              <a:buFontTx/>
              <a:buAutoNum type="alphaUcPeriod"/>
            </a:pPr>
            <a:r>
              <a:rPr kumimoji="0" lang="en-US" altLang="en-US" sz="2400">
                <a:latin typeface="Arial" charset="0"/>
              </a:rPr>
              <a:t>Bandwagon</a:t>
            </a:r>
          </a:p>
          <a:p>
            <a:pPr eaLnBrk="1" hangingPunct="1">
              <a:lnSpc>
                <a:spcPct val="90000"/>
              </a:lnSpc>
              <a:spcBef>
                <a:spcPct val="50000"/>
              </a:spcBef>
              <a:buClrTx/>
              <a:buFontTx/>
              <a:buAutoNum type="alphaUcPeriod"/>
            </a:pPr>
            <a:r>
              <a:rPr kumimoji="0" lang="en-US" altLang="en-US" sz="2400">
                <a:latin typeface="Arial" charset="0"/>
              </a:rPr>
              <a:t>Loaded Words</a:t>
            </a:r>
          </a:p>
          <a:p>
            <a:pPr eaLnBrk="1" hangingPunct="1">
              <a:lnSpc>
                <a:spcPct val="90000"/>
              </a:lnSpc>
              <a:spcBef>
                <a:spcPct val="50000"/>
              </a:spcBef>
              <a:buClrTx/>
              <a:buFontTx/>
              <a:buAutoNum type="alphaUcPeriod"/>
            </a:pPr>
            <a:r>
              <a:rPr kumimoji="0" lang="en-US" altLang="en-US" sz="2400">
                <a:latin typeface="Arial" charset="0"/>
              </a:rPr>
              <a:t>Testimonial</a:t>
            </a:r>
          </a:p>
          <a:p>
            <a:pPr eaLnBrk="1" hangingPunct="1">
              <a:lnSpc>
                <a:spcPct val="90000"/>
              </a:lnSpc>
              <a:spcBef>
                <a:spcPct val="50000"/>
              </a:spcBef>
              <a:buClrTx/>
              <a:buFontTx/>
              <a:buAutoNum type="alphaUcPeriod"/>
            </a:pPr>
            <a:r>
              <a:rPr kumimoji="0" lang="en-US" altLang="en-US" sz="2400">
                <a:latin typeface="Arial" charset="0"/>
              </a:rPr>
              <a:t>Name-Calling</a:t>
            </a:r>
          </a:p>
          <a:p>
            <a:pPr eaLnBrk="1" hangingPunct="1">
              <a:lnSpc>
                <a:spcPct val="90000"/>
              </a:lnSpc>
              <a:spcBef>
                <a:spcPct val="50000"/>
              </a:spcBef>
              <a:buClrTx/>
              <a:buFontTx/>
              <a:buAutoNum type="alphaUcPeriod"/>
            </a:pPr>
            <a:r>
              <a:rPr kumimoji="0" lang="en-US" altLang="en-US" sz="2400">
                <a:latin typeface="Arial" charset="0"/>
              </a:rPr>
              <a:t>Plain Folks</a:t>
            </a:r>
          </a:p>
          <a:p>
            <a:pPr eaLnBrk="1" hangingPunct="1">
              <a:lnSpc>
                <a:spcPct val="90000"/>
              </a:lnSpc>
              <a:spcBef>
                <a:spcPct val="50000"/>
              </a:spcBef>
              <a:buClrTx/>
              <a:buFontTx/>
              <a:buAutoNum type="alphaUcPeriod"/>
            </a:pPr>
            <a:r>
              <a:rPr kumimoji="0" lang="en-US" altLang="en-US" sz="2400">
                <a:latin typeface="Arial" charset="0"/>
              </a:rPr>
              <a:t>Snob Appeal</a:t>
            </a:r>
          </a:p>
          <a:p>
            <a:pPr eaLnBrk="1" hangingPunct="1">
              <a:lnSpc>
                <a:spcPct val="90000"/>
              </a:lnSpc>
              <a:spcBef>
                <a:spcPct val="50000"/>
              </a:spcBef>
              <a:buClrTx/>
              <a:buFontTx/>
              <a:buAutoNum type="alphaUcPeriod"/>
            </a:pPr>
            <a:r>
              <a:rPr kumimoji="0" lang="en-US" altLang="en-US" sz="2400">
                <a:latin typeface="Arial" charset="0"/>
              </a:rPr>
              <a:t>Misuse of Statistics</a:t>
            </a:r>
          </a:p>
          <a:p>
            <a:pPr eaLnBrk="1" hangingPunct="1">
              <a:lnSpc>
                <a:spcPct val="90000"/>
              </a:lnSpc>
              <a:spcBef>
                <a:spcPct val="50000"/>
              </a:spcBef>
              <a:buClrTx/>
              <a:buFontTx/>
              <a:buAutoNum type="alphaUcPeriod"/>
            </a:pPr>
            <a:r>
              <a:rPr kumimoji="0" lang="en-US" altLang="en-US" sz="2400">
                <a:latin typeface="Arial" charset="0"/>
              </a:rPr>
              <a:t>Transfer</a:t>
            </a:r>
          </a:p>
        </p:txBody>
      </p:sp>
    </p:spTree>
    <p:extLst>
      <p:ext uri="{BB962C8B-B14F-4D97-AF65-F5344CB8AC3E}">
        <p14:creationId xmlns:p14="http://schemas.microsoft.com/office/powerpoint/2010/main" val="436241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additive="base">
                                        <p:cTn id="7" dur="500" fill="hold"/>
                                        <p:tgtEl>
                                          <p:spTgt spid="47106"/>
                                        </p:tgtEl>
                                        <p:attrNameLst>
                                          <p:attrName>ppt_x</p:attrName>
                                        </p:attrNameLst>
                                      </p:cBhvr>
                                      <p:tavLst>
                                        <p:tav tm="0">
                                          <p:val>
                                            <p:strVal val="0-#ppt_w/2"/>
                                          </p:val>
                                        </p:tav>
                                        <p:tav tm="100000">
                                          <p:val>
                                            <p:strVal val="#ppt_x"/>
                                          </p:val>
                                        </p:tav>
                                      </p:tavLst>
                                    </p:anim>
                                    <p:anim calcmode="lin" valueType="num">
                                      <p:cBhvr additive="base">
                                        <p:cTn id="8" dur="500" fill="hold"/>
                                        <p:tgtEl>
                                          <p:spTgt spid="4710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7113"/>
                                        </p:tgtEl>
                                        <p:attrNameLst>
                                          <p:attrName>style.visibility</p:attrName>
                                        </p:attrNameLst>
                                      </p:cBhvr>
                                      <p:to>
                                        <p:strVal val="visible"/>
                                      </p:to>
                                    </p:set>
                                    <p:anim calcmode="lin" valueType="num">
                                      <p:cBhvr additive="base">
                                        <p:cTn id="13" dur="500" fill="hold"/>
                                        <p:tgtEl>
                                          <p:spTgt spid="47113"/>
                                        </p:tgtEl>
                                        <p:attrNameLst>
                                          <p:attrName>ppt_x</p:attrName>
                                        </p:attrNameLst>
                                      </p:cBhvr>
                                      <p:tavLst>
                                        <p:tav tm="0">
                                          <p:val>
                                            <p:strVal val="0-#ppt_w/2"/>
                                          </p:val>
                                        </p:tav>
                                        <p:tav tm="100000">
                                          <p:val>
                                            <p:strVal val="#ppt_x"/>
                                          </p:val>
                                        </p:tav>
                                      </p:tavLst>
                                    </p:anim>
                                    <p:anim calcmode="lin" valueType="num">
                                      <p:cBhvr additive="base">
                                        <p:cTn id="14" dur="500" fill="hold"/>
                                        <p:tgtEl>
                                          <p:spTgt spid="4711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114"/>
                                        </p:tgtEl>
                                        <p:attrNameLst>
                                          <p:attrName>style.visibility</p:attrName>
                                        </p:attrNameLst>
                                      </p:cBhvr>
                                      <p:to>
                                        <p:strVal val="visible"/>
                                      </p:to>
                                    </p:set>
                                    <p:anim calcmode="lin" valueType="num">
                                      <p:cBhvr additive="base">
                                        <p:cTn id="19" dur="500" fill="hold"/>
                                        <p:tgtEl>
                                          <p:spTgt spid="47114"/>
                                        </p:tgtEl>
                                        <p:attrNameLst>
                                          <p:attrName>ppt_x</p:attrName>
                                        </p:attrNameLst>
                                      </p:cBhvr>
                                      <p:tavLst>
                                        <p:tav tm="0">
                                          <p:val>
                                            <p:strVal val="0-#ppt_w/2"/>
                                          </p:val>
                                        </p:tav>
                                        <p:tav tm="100000">
                                          <p:val>
                                            <p:strVal val="#ppt_x"/>
                                          </p:val>
                                        </p:tav>
                                      </p:tavLst>
                                    </p:anim>
                                    <p:anim calcmode="lin" valueType="num">
                                      <p:cBhvr additive="base">
                                        <p:cTn id="20" dur="500" fill="hold"/>
                                        <p:tgtEl>
                                          <p:spTgt spid="4711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7108">
                                            <p:txEl>
                                              <p:pRg st="0" end="0"/>
                                            </p:txEl>
                                          </p:spTgt>
                                        </p:tgtEl>
                                        <p:attrNameLst>
                                          <p:attrName>style.visibility</p:attrName>
                                        </p:attrNameLst>
                                      </p:cBhvr>
                                      <p:to>
                                        <p:strVal val="visible"/>
                                      </p:to>
                                    </p:set>
                                    <p:anim calcmode="lin" valueType="num">
                                      <p:cBhvr additive="base">
                                        <p:cTn id="25" dur="500" fill="hold"/>
                                        <p:tgtEl>
                                          <p:spTgt spid="47108">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710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utoUpdateAnimBg="0"/>
      <p:bldP spid="47108" grpId="0" build="p" autoUpdateAnimBg="0"/>
      <p:bldP spid="4711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Stalin did it</a:t>
            </a:r>
            <a:endParaRPr lang="en-US" dirty="0"/>
          </a:p>
        </p:txBody>
      </p:sp>
      <p:sp>
        <p:nvSpPr>
          <p:cNvPr id="3" name="Content Placeholder 2"/>
          <p:cNvSpPr>
            <a:spLocks noGrp="1"/>
          </p:cNvSpPr>
          <p:nvPr>
            <p:ph idx="1"/>
          </p:nvPr>
        </p:nvSpPr>
        <p:spPr/>
        <p:txBody>
          <a:bodyPr/>
          <a:lstStyle/>
          <a:p>
            <a:r>
              <a:rPr lang="en-US" dirty="0" smtClean="0"/>
              <a:t>Police State</a:t>
            </a:r>
          </a:p>
          <a:p>
            <a:r>
              <a:rPr lang="en-US" dirty="0" smtClean="0"/>
              <a:t>Russian </a:t>
            </a:r>
            <a:r>
              <a:rPr lang="en-US" b="1" dirty="0" smtClean="0"/>
              <a:t>Propaganda</a:t>
            </a:r>
            <a:r>
              <a:rPr lang="en-US" dirty="0" smtClean="0"/>
              <a:t> and Censorship</a:t>
            </a:r>
          </a:p>
          <a:p>
            <a:r>
              <a:rPr lang="en-US" dirty="0" smtClean="0"/>
              <a:t>Education and Indoctrination</a:t>
            </a:r>
          </a:p>
          <a:p>
            <a:r>
              <a:rPr lang="en-US" dirty="0" smtClean="0"/>
              <a:t>Religious Persecution</a:t>
            </a:r>
          </a:p>
          <a:p>
            <a:pPr lvl="1"/>
            <a:r>
              <a:rPr lang="en-US" dirty="0" smtClean="0"/>
              <a:t>League of the Militant Godless</a:t>
            </a:r>
          </a:p>
          <a:p>
            <a:pPr lvl="1"/>
            <a:r>
              <a:rPr lang="en-US" dirty="0" smtClean="0"/>
              <a:t>Communism ideals to replace religion</a:t>
            </a:r>
          </a:p>
          <a:p>
            <a:pPr marL="457200" lvl="1" indent="0">
              <a:buNone/>
            </a:pPr>
            <a:endParaRPr lang="en-US" dirty="0"/>
          </a:p>
        </p:txBody>
      </p:sp>
    </p:spTree>
    <p:extLst>
      <p:ext uri="{BB962C8B-B14F-4D97-AF65-F5344CB8AC3E}">
        <p14:creationId xmlns:p14="http://schemas.microsoft.com/office/powerpoint/2010/main" val="18102945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What type of propaganda is this?</a:t>
            </a:r>
            <a:endParaRPr lang="en-US" altLang="en-US" sz="6000" smtClean="0">
              <a:solidFill>
                <a:srgbClr val="FF99FF"/>
              </a:solidFill>
            </a:endParaRPr>
          </a:p>
        </p:txBody>
      </p:sp>
      <p:sp>
        <p:nvSpPr>
          <p:cNvPr id="31747" name="Rectangle 4"/>
          <p:cNvSpPr>
            <a:spLocks noGrp="1" noChangeArrowheads="1"/>
          </p:cNvSpPr>
          <p:nvPr>
            <p:ph type="body" sz="half" idx="2"/>
          </p:nvPr>
        </p:nvSpPr>
        <p:spPr>
          <a:xfrm>
            <a:off x="4648200" y="1752600"/>
            <a:ext cx="3810000" cy="3962400"/>
          </a:xfrm>
        </p:spPr>
        <p:txBody>
          <a:bodyPr/>
          <a:lstStyle/>
          <a:p>
            <a:pPr marL="533400" indent="-533400" eaLnBrk="1" hangingPunct="1">
              <a:lnSpc>
                <a:spcPct val="90000"/>
              </a:lnSpc>
              <a:spcBef>
                <a:spcPct val="50000"/>
              </a:spcBef>
              <a:buClrTx/>
              <a:buFontTx/>
              <a:buAutoNum type="alphaUcPeriod"/>
            </a:pPr>
            <a:r>
              <a:rPr lang="en-US" altLang="en-US" sz="2000" smtClean="0">
                <a:latin typeface="Arial" charset="0"/>
              </a:rPr>
              <a:t>Bandwagon</a:t>
            </a:r>
          </a:p>
          <a:p>
            <a:pPr marL="533400" indent="-533400" eaLnBrk="1" hangingPunct="1">
              <a:lnSpc>
                <a:spcPct val="90000"/>
              </a:lnSpc>
              <a:spcBef>
                <a:spcPct val="50000"/>
              </a:spcBef>
              <a:buClrTx/>
              <a:buFontTx/>
              <a:buAutoNum type="alphaUcPeriod"/>
            </a:pPr>
            <a:r>
              <a:rPr lang="en-US" altLang="en-US" sz="2000" smtClean="0">
                <a:latin typeface="Arial" charset="0"/>
              </a:rPr>
              <a:t>Loaded Words</a:t>
            </a:r>
          </a:p>
          <a:p>
            <a:pPr marL="533400" indent="-533400" eaLnBrk="1" hangingPunct="1">
              <a:lnSpc>
                <a:spcPct val="90000"/>
              </a:lnSpc>
              <a:spcBef>
                <a:spcPct val="50000"/>
              </a:spcBef>
              <a:buClrTx/>
              <a:buFontTx/>
              <a:buAutoNum type="alphaUcPeriod"/>
            </a:pPr>
            <a:r>
              <a:rPr lang="en-US" altLang="en-US" sz="2000" smtClean="0">
                <a:latin typeface="Arial" charset="0"/>
              </a:rPr>
              <a:t>Testimonial</a:t>
            </a:r>
          </a:p>
          <a:p>
            <a:pPr marL="533400" indent="-533400" eaLnBrk="1" hangingPunct="1">
              <a:lnSpc>
                <a:spcPct val="90000"/>
              </a:lnSpc>
              <a:spcBef>
                <a:spcPct val="50000"/>
              </a:spcBef>
              <a:buClrTx/>
              <a:buFontTx/>
              <a:buAutoNum type="alphaUcPeriod"/>
            </a:pPr>
            <a:r>
              <a:rPr lang="en-US" altLang="en-US" sz="2000" smtClean="0">
                <a:latin typeface="Arial" charset="0"/>
              </a:rPr>
              <a:t>Name-Calling</a:t>
            </a:r>
          </a:p>
          <a:p>
            <a:pPr marL="533400" indent="-533400" eaLnBrk="1" hangingPunct="1">
              <a:lnSpc>
                <a:spcPct val="90000"/>
              </a:lnSpc>
              <a:spcBef>
                <a:spcPct val="50000"/>
              </a:spcBef>
              <a:buClrTx/>
              <a:buFontTx/>
              <a:buAutoNum type="alphaUcPeriod"/>
            </a:pPr>
            <a:r>
              <a:rPr lang="en-US" altLang="en-US" sz="2000" smtClean="0">
                <a:latin typeface="Arial" charset="0"/>
              </a:rPr>
              <a:t>Plain Folks</a:t>
            </a:r>
          </a:p>
          <a:p>
            <a:pPr marL="533400" indent="-533400" eaLnBrk="1" hangingPunct="1">
              <a:lnSpc>
                <a:spcPct val="90000"/>
              </a:lnSpc>
              <a:spcBef>
                <a:spcPct val="50000"/>
              </a:spcBef>
              <a:buClrTx/>
              <a:buFontTx/>
              <a:buAutoNum type="alphaUcPeriod"/>
            </a:pPr>
            <a:r>
              <a:rPr lang="en-US" altLang="en-US" sz="2000" smtClean="0">
                <a:latin typeface="Arial" charset="0"/>
              </a:rPr>
              <a:t>Snob Appeal</a:t>
            </a:r>
          </a:p>
          <a:p>
            <a:pPr marL="533400" indent="-533400" eaLnBrk="1" hangingPunct="1">
              <a:lnSpc>
                <a:spcPct val="90000"/>
              </a:lnSpc>
              <a:spcBef>
                <a:spcPct val="50000"/>
              </a:spcBef>
              <a:buClrTx/>
              <a:buFontTx/>
              <a:buAutoNum type="alphaUcPeriod"/>
            </a:pPr>
            <a:r>
              <a:rPr lang="en-US" altLang="en-US" sz="2000" smtClean="0">
                <a:latin typeface="Arial" charset="0"/>
              </a:rPr>
              <a:t>Misuse of Statistics</a:t>
            </a:r>
          </a:p>
          <a:p>
            <a:pPr marL="533400" indent="-533400" eaLnBrk="1" hangingPunct="1">
              <a:lnSpc>
                <a:spcPct val="90000"/>
              </a:lnSpc>
              <a:spcBef>
                <a:spcPct val="50000"/>
              </a:spcBef>
              <a:buClrTx/>
              <a:buFontTx/>
              <a:buAutoNum type="alphaUcPeriod"/>
            </a:pPr>
            <a:r>
              <a:rPr lang="en-US" altLang="en-US" sz="2000" smtClean="0">
                <a:latin typeface="Arial" charset="0"/>
              </a:rPr>
              <a:t>Transfer</a:t>
            </a:r>
          </a:p>
          <a:p>
            <a:pPr marL="533400" indent="-533400" eaLnBrk="1" hangingPunct="1"/>
            <a:endParaRPr lang="en-US" altLang="en-US" sz="2400" smtClean="0"/>
          </a:p>
        </p:txBody>
      </p:sp>
      <p:pic>
        <p:nvPicPr>
          <p:cNvPr id="31748" name="Picture 5"/>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720725" y="1752600"/>
            <a:ext cx="3740150" cy="4191000"/>
          </a:xfrm>
          <a:noFill/>
        </p:spPr>
      </p:pic>
      <p:sp>
        <p:nvSpPr>
          <p:cNvPr id="60422" name="Text Box 6"/>
          <p:cNvSpPr txBox="1">
            <a:spLocks noChangeArrowheads="1"/>
          </p:cNvSpPr>
          <p:nvPr/>
        </p:nvSpPr>
        <p:spPr bwMode="auto">
          <a:xfrm>
            <a:off x="4876800" y="5662613"/>
            <a:ext cx="36766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spcBef>
                <a:spcPct val="0"/>
              </a:spcBef>
              <a:buClrTx/>
              <a:buFontTx/>
              <a:buNone/>
            </a:pPr>
            <a:r>
              <a:rPr lang="en-US" altLang="en-US" sz="4800">
                <a:solidFill>
                  <a:srgbClr val="FF99FF"/>
                </a:solidFill>
                <a:latin typeface="Times New Roman" pitchFamily="18" charset="0"/>
              </a:rPr>
              <a:t>Testimonial</a:t>
            </a:r>
          </a:p>
        </p:txBody>
      </p:sp>
    </p:spTree>
    <p:extLst>
      <p:ext uri="{BB962C8B-B14F-4D97-AF65-F5344CB8AC3E}">
        <p14:creationId xmlns:p14="http://schemas.microsoft.com/office/powerpoint/2010/main" val="3123345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22"/>
                                        </p:tgtEl>
                                        <p:attrNameLst>
                                          <p:attrName>style.visibility</p:attrName>
                                        </p:attrNameLst>
                                      </p:cBhvr>
                                      <p:to>
                                        <p:strVal val="visible"/>
                                      </p:to>
                                    </p:set>
                                    <p:animEffect transition="in" filter="blinds(horizontal)">
                                      <p:cBhvr>
                                        <p:cTn id="7" dur="500"/>
                                        <p:tgtEl>
                                          <p:spTgt spid="60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2"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n-US" smtClean="0"/>
              <a:t>What type of propaganda is this?</a:t>
            </a:r>
          </a:p>
        </p:txBody>
      </p:sp>
      <p:sp>
        <p:nvSpPr>
          <p:cNvPr id="61444" name="Rectangle 4"/>
          <p:cNvSpPr>
            <a:spLocks noGrp="1" noChangeArrowheads="1"/>
          </p:cNvSpPr>
          <p:nvPr>
            <p:ph type="body" sz="half" idx="2"/>
          </p:nvPr>
        </p:nvSpPr>
        <p:spPr>
          <a:xfrm>
            <a:off x="4648200" y="1752600"/>
            <a:ext cx="3733800" cy="3962400"/>
          </a:xfrm>
        </p:spPr>
        <p:txBody>
          <a:bodyPr/>
          <a:lstStyle/>
          <a:p>
            <a:pPr marL="533400" indent="-533400" eaLnBrk="1" hangingPunct="1">
              <a:lnSpc>
                <a:spcPct val="90000"/>
              </a:lnSpc>
              <a:spcBef>
                <a:spcPct val="50000"/>
              </a:spcBef>
              <a:buClrTx/>
              <a:buFontTx/>
              <a:buAutoNum type="alphaUcPeriod"/>
            </a:pPr>
            <a:r>
              <a:rPr lang="en-US" altLang="en-US" sz="2000" smtClean="0">
                <a:latin typeface="Arial" charset="0"/>
              </a:rPr>
              <a:t>Bandwagon</a:t>
            </a:r>
          </a:p>
          <a:p>
            <a:pPr marL="533400" indent="-533400" eaLnBrk="1" hangingPunct="1">
              <a:lnSpc>
                <a:spcPct val="90000"/>
              </a:lnSpc>
              <a:spcBef>
                <a:spcPct val="50000"/>
              </a:spcBef>
              <a:buClrTx/>
              <a:buFontTx/>
              <a:buAutoNum type="alphaUcPeriod"/>
            </a:pPr>
            <a:r>
              <a:rPr lang="en-US" altLang="en-US" sz="2000" smtClean="0">
                <a:latin typeface="Arial" charset="0"/>
              </a:rPr>
              <a:t>Loaded Words</a:t>
            </a:r>
          </a:p>
          <a:p>
            <a:pPr marL="533400" indent="-533400" eaLnBrk="1" hangingPunct="1">
              <a:lnSpc>
                <a:spcPct val="90000"/>
              </a:lnSpc>
              <a:spcBef>
                <a:spcPct val="50000"/>
              </a:spcBef>
              <a:buClrTx/>
              <a:buFontTx/>
              <a:buAutoNum type="alphaUcPeriod"/>
            </a:pPr>
            <a:r>
              <a:rPr lang="en-US" altLang="en-US" sz="2000" smtClean="0">
                <a:latin typeface="Arial" charset="0"/>
              </a:rPr>
              <a:t>Testimonial</a:t>
            </a:r>
          </a:p>
          <a:p>
            <a:pPr marL="533400" indent="-533400" eaLnBrk="1" hangingPunct="1">
              <a:lnSpc>
                <a:spcPct val="90000"/>
              </a:lnSpc>
              <a:spcBef>
                <a:spcPct val="50000"/>
              </a:spcBef>
              <a:buClrTx/>
              <a:buFontTx/>
              <a:buAutoNum type="alphaUcPeriod"/>
            </a:pPr>
            <a:r>
              <a:rPr lang="en-US" altLang="en-US" sz="2000" smtClean="0">
                <a:latin typeface="Arial" charset="0"/>
              </a:rPr>
              <a:t>Name-Calling</a:t>
            </a:r>
          </a:p>
          <a:p>
            <a:pPr marL="533400" indent="-533400" eaLnBrk="1" hangingPunct="1">
              <a:lnSpc>
                <a:spcPct val="90000"/>
              </a:lnSpc>
              <a:spcBef>
                <a:spcPct val="50000"/>
              </a:spcBef>
              <a:buClrTx/>
              <a:buFontTx/>
              <a:buAutoNum type="alphaUcPeriod"/>
            </a:pPr>
            <a:r>
              <a:rPr lang="en-US" altLang="en-US" sz="2000" smtClean="0">
                <a:latin typeface="Arial" charset="0"/>
              </a:rPr>
              <a:t>Plain Folks</a:t>
            </a:r>
          </a:p>
          <a:p>
            <a:pPr marL="533400" indent="-533400" eaLnBrk="1" hangingPunct="1">
              <a:lnSpc>
                <a:spcPct val="90000"/>
              </a:lnSpc>
              <a:spcBef>
                <a:spcPct val="50000"/>
              </a:spcBef>
              <a:buClrTx/>
              <a:buFontTx/>
              <a:buAutoNum type="alphaUcPeriod"/>
            </a:pPr>
            <a:r>
              <a:rPr lang="en-US" altLang="en-US" sz="2000" smtClean="0">
                <a:latin typeface="Arial" charset="0"/>
              </a:rPr>
              <a:t>Snob Appeal</a:t>
            </a:r>
          </a:p>
          <a:p>
            <a:pPr marL="533400" indent="-533400" eaLnBrk="1" hangingPunct="1">
              <a:lnSpc>
                <a:spcPct val="90000"/>
              </a:lnSpc>
              <a:spcBef>
                <a:spcPct val="50000"/>
              </a:spcBef>
              <a:buClrTx/>
              <a:buFontTx/>
              <a:buAutoNum type="alphaUcPeriod"/>
            </a:pPr>
            <a:r>
              <a:rPr lang="en-US" altLang="en-US" sz="2000" smtClean="0">
                <a:latin typeface="Arial" charset="0"/>
              </a:rPr>
              <a:t>Misuse of Statistics</a:t>
            </a:r>
          </a:p>
          <a:p>
            <a:pPr marL="533400" indent="-533400" eaLnBrk="1" hangingPunct="1">
              <a:lnSpc>
                <a:spcPct val="90000"/>
              </a:lnSpc>
              <a:spcBef>
                <a:spcPct val="50000"/>
              </a:spcBef>
              <a:buClrTx/>
              <a:buFontTx/>
              <a:buAutoNum type="alphaUcPeriod"/>
            </a:pPr>
            <a:r>
              <a:rPr lang="en-US" altLang="en-US" sz="2000" smtClean="0">
                <a:latin typeface="Arial" charset="0"/>
              </a:rPr>
              <a:t>Transfer</a:t>
            </a:r>
          </a:p>
          <a:p>
            <a:pPr marL="533400" indent="-533400" eaLnBrk="1" hangingPunct="1">
              <a:buFontTx/>
              <a:buNone/>
            </a:pPr>
            <a:endParaRPr lang="en-US" altLang="en-US" sz="2800" smtClean="0"/>
          </a:p>
        </p:txBody>
      </p:sp>
      <p:pic>
        <p:nvPicPr>
          <p:cNvPr id="61445" name="Picture 5"/>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685800" y="1752600"/>
            <a:ext cx="3263900" cy="4191000"/>
          </a:xfrm>
          <a:noFill/>
        </p:spPr>
      </p:pic>
      <p:sp>
        <p:nvSpPr>
          <p:cNvPr id="61446" name="Text Box 6"/>
          <p:cNvSpPr txBox="1">
            <a:spLocks noChangeArrowheads="1"/>
          </p:cNvSpPr>
          <p:nvPr/>
        </p:nvSpPr>
        <p:spPr bwMode="auto">
          <a:xfrm>
            <a:off x="4343400" y="5711825"/>
            <a:ext cx="5013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spcBef>
                <a:spcPct val="0"/>
              </a:spcBef>
              <a:buClrTx/>
              <a:buFontTx/>
              <a:buNone/>
            </a:pPr>
            <a:r>
              <a:rPr lang="en-US" altLang="en-US" sz="4000">
                <a:solidFill>
                  <a:srgbClr val="FF99FF"/>
                </a:solidFill>
                <a:latin typeface="Times New Roman" pitchFamily="18" charset="0"/>
              </a:rPr>
              <a:t>D. Name -Calling</a:t>
            </a:r>
          </a:p>
        </p:txBody>
      </p:sp>
    </p:spTree>
    <p:extLst>
      <p:ext uri="{BB962C8B-B14F-4D97-AF65-F5344CB8AC3E}">
        <p14:creationId xmlns:p14="http://schemas.microsoft.com/office/powerpoint/2010/main" val="1892136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additive="base">
                                        <p:cTn id="7" dur="500" fill="hold"/>
                                        <p:tgtEl>
                                          <p:spTgt spid="61442"/>
                                        </p:tgtEl>
                                        <p:attrNameLst>
                                          <p:attrName>ppt_x</p:attrName>
                                        </p:attrNameLst>
                                      </p:cBhvr>
                                      <p:tavLst>
                                        <p:tav tm="0">
                                          <p:val>
                                            <p:strVal val="0-#ppt_w/2"/>
                                          </p:val>
                                        </p:tav>
                                        <p:tav tm="100000">
                                          <p:val>
                                            <p:strVal val="#ppt_x"/>
                                          </p:val>
                                        </p:tav>
                                      </p:tavLst>
                                    </p:anim>
                                    <p:anim calcmode="lin" valueType="num">
                                      <p:cBhvr additive="base">
                                        <p:cTn id="8" dur="500" fill="hold"/>
                                        <p:tgtEl>
                                          <p:spTgt spid="614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nodeType="clickEffect">
                                  <p:stCondLst>
                                    <p:cond delay="0"/>
                                  </p:stCondLst>
                                  <p:childTnLst>
                                    <p:set>
                                      <p:cBhvr>
                                        <p:cTn id="12" dur="1" fill="hold">
                                          <p:stCondLst>
                                            <p:cond delay="0"/>
                                          </p:stCondLst>
                                        </p:cTn>
                                        <p:tgtEl>
                                          <p:spTgt spid="61445"/>
                                        </p:tgtEl>
                                        <p:attrNameLst>
                                          <p:attrName>style.visibility</p:attrName>
                                        </p:attrNameLst>
                                      </p:cBhvr>
                                      <p:to>
                                        <p:strVal val="visible"/>
                                      </p:to>
                                    </p:set>
                                    <p:anim calcmode="lin" valueType="num">
                                      <p:cBhvr>
                                        <p:cTn id="13" dur="1000" fill="hold"/>
                                        <p:tgtEl>
                                          <p:spTgt spid="61445"/>
                                        </p:tgtEl>
                                        <p:attrNameLst>
                                          <p:attrName>ppt_w</p:attrName>
                                        </p:attrNameLst>
                                      </p:cBhvr>
                                      <p:tavLst>
                                        <p:tav tm="0">
                                          <p:val>
                                            <p:fltVal val="0"/>
                                          </p:val>
                                        </p:tav>
                                        <p:tav tm="100000">
                                          <p:val>
                                            <p:strVal val="#ppt_w"/>
                                          </p:val>
                                        </p:tav>
                                      </p:tavLst>
                                    </p:anim>
                                    <p:anim calcmode="lin" valueType="num">
                                      <p:cBhvr>
                                        <p:cTn id="14" dur="1000" fill="hold"/>
                                        <p:tgtEl>
                                          <p:spTgt spid="61445"/>
                                        </p:tgtEl>
                                        <p:attrNameLst>
                                          <p:attrName>ppt_h</p:attrName>
                                        </p:attrNameLst>
                                      </p:cBhvr>
                                      <p:tavLst>
                                        <p:tav tm="0">
                                          <p:val>
                                            <p:fltVal val="0"/>
                                          </p:val>
                                        </p:tav>
                                        <p:tav tm="100000">
                                          <p:val>
                                            <p:strVal val="#ppt_h"/>
                                          </p:val>
                                        </p:tav>
                                      </p:tavLst>
                                    </p:anim>
                                    <p:anim calcmode="lin" valueType="num">
                                      <p:cBhvr>
                                        <p:cTn id="15" dur="1000" fill="hold"/>
                                        <p:tgtEl>
                                          <p:spTgt spid="6144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144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61444"/>
                                        </p:tgtEl>
                                        <p:attrNameLst>
                                          <p:attrName>style.visibility</p:attrName>
                                        </p:attrNameLst>
                                      </p:cBhvr>
                                      <p:to>
                                        <p:strVal val="visible"/>
                                      </p:to>
                                    </p:set>
                                    <p:anim calcmode="lin" valueType="num">
                                      <p:cBhvr>
                                        <p:cTn id="21" dur="1000" fill="hold"/>
                                        <p:tgtEl>
                                          <p:spTgt spid="61444"/>
                                        </p:tgtEl>
                                        <p:attrNameLst>
                                          <p:attrName>ppt_w</p:attrName>
                                        </p:attrNameLst>
                                      </p:cBhvr>
                                      <p:tavLst>
                                        <p:tav tm="0">
                                          <p:val>
                                            <p:fltVal val="0"/>
                                          </p:val>
                                        </p:tav>
                                        <p:tav tm="100000">
                                          <p:val>
                                            <p:strVal val="#ppt_w"/>
                                          </p:val>
                                        </p:tav>
                                      </p:tavLst>
                                    </p:anim>
                                    <p:anim calcmode="lin" valueType="num">
                                      <p:cBhvr>
                                        <p:cTn id="22" dur="1000" fill="hold"/>
                                        <p:tgtEl>
                                          <p:spTgt spid="61444"/>
                                        </p:tgtEl>
                                        <p:attrNameLst>
                                          <p:attrName>ppt_h</p:attrName>
                                        </p:attrNameLst>
                                      </p:cBhvr>
                                      <p:tavLst>
                                        <p:tav tm="0">
                                          <p:val>
                                            <p:fltVal val="0"/>
                                          </p:val>
                                        </p:tav>
                                        <p:tav tm="100000">
                                          <p:val>
                                            <p:strVal val="#ppt_h"/>
                                          </p:val>
                                        </p:tav>
                                      </p:tavLst>
                                    </p:anim>
                                    <p:anim calcmode="lin" valueType="num">
                                      <p:cBhvr>
                                        <p:cTn id="23" dur="1000" fill="hold"/>
                                        <p:tgtEl>
                                          <p:spTgt spid="61444"/>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6144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61446"/>
                                        </p:tgtEl>
                                        <p:attrNameLst>
                                          <p:attrName>style.visibility</p:attrName>
                                        </p:attrNameLst>
                                      </p:cBhvr>
                                      <p:to>
                                        <p:strVal val="visible"/>
                                      </p:to>
                                    </p:set>
                                    <p:anim calcmode="lin" valueType="num">
                                      <p:cBhvr>
                                        <p:cTn id="29" dur="1000" fill="hold"/>
                                        <p:tgtEl>
                                          <p:spTgt spid="61446"/>
                                        </p:tgtEl>
                                        <p:attrNameLst>
                                          <p:attrName>ppt_w</p:attrName>
                                        </p:attrNameLst>
                                      </p:cBhvr>
                                      <p:tavLst>
                                        <p:tav tm="0">
                                          <p:val>
                                            <p:fltVal val="0"/>
                                          </p:val>
                                        </p:tav>
                                        <p:tav tm="100000">
                                          <p:val>
                                            <p:strVal val="#ppt_w"/>
                                          </p:val>
                                        </p:tav>
                                      </p:tavLst>
                                    </p:anim>
                                    <p:anim calcmode="lin" valueType="num">
                                      <p:cBhvr>
                                        <p:cTn id="30" dur="1000" fill="hold"/>
                                        <p:tgtEl>
                                          <p:spTgt spid="61446"/>
                                        </p:tgtEl>
                                        <p:attrNameLst>
                                          <p:attrName>ppt_h</p:attrName>
                                        </p:attrNameLst>
                                      </p:cBhvr>
                                      <p:tavLst>
                                        <p:tav tm="0">
                                          <p:val>
                                            <p:fltVal val="0"/>
                                          </p:val>
                                        </p:tav>
                                        <p:tav tm="100000">
                                          <p:val>
                                            <p:strVal val="#ppt_h"/>
                                          </p:val>
                                        </p:tav>
                                      </p:tavLst>
                                    </p:anim>
                                    <p:anim calcmode="lin" valueType="num">
                                      <p:cBhvr>
                                        <p:cTn id="31" dur="1000" fill="hold"/>
                                        <p:tgtEl>
                                          <p:spTgt spid="61446"/>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6144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utoUpdateAnimBg="0"/>
      <p:bldP spid="61444" grpId="0" autoUpdateAnimBg="0"/>
      <p:bldP spid="61446"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smtClean="0"/>
              <a:t>What type of propaganda is this?</a:t>
            </a:r>
          </a:p>
        </p:txBody>
      </p:sp>
      <p:sp>
        <p:nvSpPr>
          <p:cNvPr id="62468" name="Rectangle 4"/>
          <p:cNvSpPr>
            <a:spLocks noGrp="1" noChangeArrowheads="1"/>
          </p:cNvSpPr>
          <p:nvPr>
            <p:ph type="body" sz="half" idx="2"/>
          </p:nvPr>
        </p:nvSpPr>
        <p:spPr/>
        <p:txBody>
          <a:bodyPr/>
          <a:lstStyle/>
          <a:p>
            <a:pPr marL="533400" indent="-533400" eaLnBrk="1" hangingPunct="1">
              <a:lnSpc>
                <a:spcPct val="90000"/>
              </a:lnSpc>
              <a:spcBef>
                <a:spcPct val="50000"/>
              </a:spcBef>
              <a:buClrTx/>
              <a:buFontTx/>
              <a:buAutoNum type="alphaUcPeriod"/>
            </a:pPr>
            <a:r>
              <a:rPr lang="en-US" altLang="en-US" sz="2400" smtClean="0">
                <a:latin typeface="Arial" charset="0"/>
              </a:rPr>
              <a:t>Bandwagon</a:t>
            </a:r>
          </a:p>
          <a:p>
            <a:pPr marL="533400" indent="-533400" eaLnBrk="1" hangingPunct="1">
              <a:lnSpc>
                <a:spcPct val="90000"/>
              </a:lnSpc>
              <a:spcBef>
                <a:spcPct val="50000"/>
              </a:spcBef>
              <a:buClrTx/>
              <a:buFontTx/>
              <a:buAutoNum type="alphaUcPeriod"/>
            </a:pPr>
            <a:r>
              <a:rPr lang="en-US" altLang="en-US" sz="2400" smtClean="0">
                <a:latin typeface="Arial" charset="0"/>
              </a:rPr>
              <a:t>Loaded Words</a:t>
            </a:r>
          </a:p>
          <a:p>
            <a:pPr marL="533400" indent="-533400" eaLnBrk="1" hangingPunct="1">
              <a:lnSpc>
                <a:spcPct val="90000"/>
              </a:lnSpc>
              <a:spcBef>
                <a:spcPct val="50000"/>
              </a:spcBef>
              <a:buClrTx/>
              <a:buFontTx/>
              <a:buAutoNum type="alphaUcPeriod"/>
            </a:pPr>
            <a:r>
              <a:rPr lang="en-US" altLang="en-US" sz="2400" smtClean="0">
                <a:latin typeface="Arial" charset="0"/>
              </a:rPr>
              <a:t>Testimonial</a:t>
            </a:r>
          </a:p>
          <a:p>
            <a:pPr marL="533400" indent="-533400" eaLnBrk="1" hangingPunct="1">
              <a:lnSpc>
                <a:spcPct val="90000"/>
              </a:lnSpc>
              <a:spcBef>
                <a:spcPct val="50000"/>
              </a:spcBef>
              <a:buClrTx/>
              <a:buFontTx/>
              <a:buAutoNum type="alphaUcPeriod"/>
            </a:pPr>
            <a:r>
              <a:rPr lang="en-US" altLang="en-US" sz="2400" smtClean="0">
                <a:latin typeface="Arial" charset="0"/>
              </a:rPr>
              <a:t>Name-Calling</a:t>
            </a:r>
          </a:p>
          <a:p>
            <a:pPr marL="533400" indent="-533400" eaLnBrk="1" hangingPunct="1">
              <a:lnSpc>
                <a:spcPct val="90000"/>
              </a:lnSpc>
              <a:spcBef>
                <a:spcPct val="50000"/>
              </a:spcBef>
              <a:buClrTx/>
              <a:buFontTx/>
              <a:buAutoNum type="alphaUcPeriod"/>
            </a:pPr>
            <a:r>
              <a:rPr lang="en-US" altLang="en-US" sz="2400" smtClean="0">
                <a:latin typeface="Arial" charset="0"/>
              </a:rPr>
              <a:t>Plain Folks</a:t>
            </a:r>
          </a:p>
          <a:p>
            <a:pPr marL="533400" indent="-533400" eaLnBrk="1" hangingPunct="1">
              <a:lnSpc>
                <a:spcPct val="90000"/>
              </a:lnSpc>
              <a:spcBef>
                <a:spcPct val="50000"/>
              </a:spcBef>
              <a:buClrTx/>
              <a:buFontTx/>
              <a:buAutoNum type="alphaUcPeriod"/>
            </a:pPr>
            <a:r>
              <a:rPr lang="en-US" altLang="en-US" sz="2400" smtClean="0">
                <a:latin typeface="Arial" charset="0"/>
              </a:rPr>
              <a:t>Snob Appeal</a:t>
            </a:r>
          </a:p>
          <a:p>
            <a:pPr marL="533400" indent="-533400" eaLnBrk="1" hangingPunct="1">
              <a:lnSpc>
                <a:spcPct val="90000"/>
              </a:lnSpc>
              <a:spcBef>
                <a:spcPct val="50000"/>
              </a:spcBef>
              <a:buClrTx/>
              <a:buFontTx/>
              <a:buAutoNum type="alphaUcPeriod"/>
            </a:pPr>
            <a:r>
              <a:rPr lang="en-US" altLang="en-US" sz="2400" smtClean="0">
                <a:latin typeface="Arial" charset="0"/>
              </a:rPr>
              <a:t>Misuse of Statistics</a:t>
            </a:r>
          </a:p>
          <a:p>
            <a:pPr marL="533400" indent="-533400" eaLnBrk="1" hangingPunct="1">
              <a:lnSpc>
                <a:spcPct val="90000"/>
              </a:lnSpc>
              <a:spcBef>
                <a:spcPct val="50000"/>
              </a:spcBef>
              <a:buClrTx/>
              <a:buFontTx/>
              <a:buAutoNum type="alphaUcPeriod"/>
            </a:pPr>
            <a:r>
              <a:rPr lang="en-US" altLang="en-US" sz="2400" smtClean="0">
                <a:latin typeface="Arial" charset="0"/>
              </a:rPr>
              <a:t>Transfer</a:t>
            </a:r>
          </a:p>
          <a:p>
            <a:pPr marL="533400" indent="-533400" eaLnBrk="1" hangingPunct="1">
              <a:lnSpc>
                <a:spcPct val="90000"/>
              </a:lnSpc>
            </a:pPr>
            <a:endParaRPr lang="en-US" altLang="en-US" sz="2800" smtClean="0"/>
          </a:p>
        </p:txBody>
      </p:sp>
      <p:pic>
        <p:nvPicPr>
          <p:cNvPr id="62469" name="Picture 5"/>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739775" y="1752600"/>
            <a:ext cx="3700463" cy="4191000"/>
          </a:xfrm>
          <a:noFill/>
        </p:spPr>
      </p:pic>
      <p:sp>
        <p:nvSpPr>
          <p:cNvPr id="62470" name="Text Box 6"/>
          <p:cNvSpPr txBox="1">
            <a:spLocks noChangeArrowheads="1"/>
          </p:cNvSpPr>
          <p:nvPr/>
        </p:nvSpPr>
        <p:spPr bwMode="auto">
          <a:xfrm>
            <a:off x="4876800" y="5815013"/>
            <a:ext cx="4114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spcBef>
                <a:spcPct val="0"/>
              </a:spcBef>
              <a:buClrTx/>
              <a:buFontTx/>
              <a:buNone/>
            </a:pPr>
            <a:r>
              <a:rPr lang="en-US" altLang="en-US" sz="4400">
                <a:solidFill>
                  <a:srgbClr val="FF99FF"/>
                </a:solidFill>
                <a:latin typeface="Times New Roman" pitchFamily="18" charset="0"/>
              </a:rPr>
              <a:t>F. Snob appeal</a:t>
            </a:r>
          </a:p>
        </p:txBody>
      </p:sp>
    </p:spTree>
    <p:extLst>
      <p:ext uri="{BB962C8B-B14F-4D97-AF65-F5344CB8AC3E}">
        <p14:creationId xmlns:p14="http://schemas.microsoft.com/office/powerpoint/2010/main" val="22270423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466"/>
                                        </p:tgtEl>
                                        <p:attrNameLst>
                                          <p:attrName>style.visibility</p:attrName>
                                        </p:attrNameLst>
                                      </p:cBhvr>
                                      <p:to>
                                        <p:strVal val="visible"/>
                                      </p:to>
                                    </p:set>
                                    <p:anim calcmode="lin" valueType="num">
                                      <p:cBhvr additive="base">
                                        <p:cTn id="7" dur="500" fill="hold"/>
                                        <p:tgtEl>
                                          <p:spTgt spid="62466"/>
                                        </p:tgtEl>
                                        <p:attrNameLst>
                                          <p:attrName>ppt_x</p:attrName>
                                        </p:attrNameLst>
                                      </p:cBhvr>
                                      <p:tavLst>
                                        <p:tav tm="0">
                                          <p:val>
                                            <p:strVal val="0-#ppt_w/2"/>
                                          </p:val>
                                        </p:tav>
                                        <p:tav tm="100000">
                                          <p:val>
                                            <p:strVal val="#ppt_x"/>
                                          </p:val>
                                        </p:tav>
                                      </p:tavLst>
                                    </p:anim>
                                    <p:anim calcmode="lin" valueType="num">
                                      <p:cBhvr additive="base">
                                        <p:cTn id="8" dur="500" fill="hold"/>
                                        <p:tgtEl>
                                          <p:spTgt spid="6246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2469"/>
                                        </p:tgtEl>
                                        <p:attrNameLst>
                                          <p:attrName>style.visibility</p:attrName>
                                        </p:attrNameLst>
                                      </p:cBhvr>
                                      <p:to>
                                        <p:strVal val="visible"/>
                                      </p:to>
                                    </p:set>
                                    <p:anim calcmode="lin" valueType="num">
                                      <p:cBhvr additive="base">
                                        <p:cTn id="13" dur="500" fill="hold"/>
                                        <p:tgtEl>
                                          <p:spTgt spid="62469"/>
                                        </p:tgtEl>
                                        <p:attrNameLst>
                                          <p:attrName>ppt_x</p:attrName>
                                        </p:attrNameLst>
                                      </p:cBhvr>
                                      <p:tavLst>
                                        <p:tav tm="0">
                                          <p:val>
                                            <p:strVal val="0-#ppt_w/2"/>
                                          </p:val>
                                        </p:tav>
                                        <p:tav tm="100000">
                                          <p:val>
                                            <p:strVal val="#ppt_x"/>
                                          </p:val>
                                        </p:tav>
                                      </p:tavLst>
                                    </p:anim>
                                    <p:anim calcmode="lin" valueType="num">
                                      <p:cBhvr additive="base">
                                        <p:cTn id="14" dur="500" fill="hold"/>
                                        <p:tgtEl>
                                          <p:spTgt spid="6246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2468"/>
                                        </p:tgtEl>
                                        <p:attrNameLst>
                                          <p:attrName>style.visibility</p:attrName>
                                        </p:attrNameLst>
                                      </p:cBhvr>
                                      <p:to>
                                        <p:strVal val="visible"/>
                                      </p:to>
                                    </p:set>
                                    <p:anim calcmode="lin" valueType="num">
                                      <p:cBhvr additive="base">
                                        <p:cTn id="19" dur="500" fill="hold"/>
                                        <p:tgtEl>
                                          <p:spTgt spid="62468"/>
                                        </p:tgtEl>
                                        <p:attrNameLst>
                                          <p:attrName>ppt_x</p:attrName>
                                        </p:attrNameLst>
                                      </p:cBhvr>
                                      <p:tavLst>
                                        <p:tav tm="0">
                                          <p:val>
                                            <p:strVal val="0-#ppt_w/2"/>
                                          </p:val>
                                        </p:tav>
                                        <p:tav tm="100000">
                                          <p:val>
                                            <p:strVal val="#ppt_x"/>
                                          </p:val>
                                        </p:tav>
                                      </p:tavLst>
                                    </p:anim>
                                    <p:anim calcmode="lin" valueType="num">
                                      <p:cBhvr additive="base">
                                        <p:cTn id="20" dur="500" fill="hold"/>
                                        <p:tgtEl>
                                          <p:spTgt spid="6246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62470"/>
                                        </p:tgtEl>
                                        <p:attrNameLst>
                                          <p:attrName>style.visibility</p:attrName>
                                        </p:attrNameLst>
                                      </p:cBhvr>
                                      <p:to>
                                        <p:strVal val="visible"/>
                                      </p:to>
                                    </p:set>
                                    <p:animEffect transition="in" filter="checkerboard(across)">
                                      <p:cBhvr>
                                        <p:cTn id="25" dur="500"/>
                                        <p:tgtEl>
                                          <p:spTgt spid="62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P spid="62468" grpId="0" autoUpdateAnimBg="0"/>
      <p:bldP spid="62470"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smtClean="0"/>
              <a:t>What type of propaganda is this?</a:t>
            </a:r>
          </a:p>
        </p:txBody>
      </p:sp>
      <p:sp>
        <p:nvSpPr>
          <p:cNvPr id="63492" name="Rectangle 4"/>
          <p:cNvSpPr>
            <a:spLocks noGrp="1" noChangeArrowheads="1"/>
          </p:cNvSpPr>
          <p:nvPr>
            <p:ph type="body" sz="half" idx="2"/>
          </p:nvPr>
        </p:nvSpPr>
        <p:spPr>
          <a:xfrm>
            <a:off x="4648200" y="1752600"/>
            <a:ext cx="3810000" cy="3962400"/>
          </a:xfrm>
        </p:spPr>
        <p:txBody>
          <a:bodyPr/>
          <a:lstStyle/>
          <a:p>
            <a:pPr marL="533400" indent="-533400" eaLnBrk="1" hangingPunct="1">
              <a:lnSpc>
                <a:spcPct val="90000"/>
              </a:lnSpc>
              <a:spcBef>
                <a:spcPct val="50000"/>
              </a:spcBef>
              <a:buClrTx/>
              <a:buFontTx/>
              <a:buAutoNum type="alphaUcPeriod"/>
            </a:pPr>
            <a:r>
              <a:rPr lang="en-US" altLang="en-US" sz="2000" smtClean="0">
                <a:latin typeface="Arial" charset="0"/>
              </a:rPr>
              <a:t>Bandwagon</a:t>
            </a:r>
          </a:p>
          <a:p>
            <a:pPr marL="533400" indent="-533400" eaLnBrk="1" hangingPunct="1">
              <a:lnSpc>
                <a:spcPct val="90000"/>
              </a:lnSpc>
              <a:spcBef>
                <a:spcPct val="50000"/>
              </a:spcBef>
              <a:buClrTx/>
              <a:buFontTx/>
              <a:buAutoNum type="alphaUcPeriod"/>
            </a:pPr>
            <a:r>
              <a:rPr lang="en-US" altLang="en-US" sz="2000" smtClean="0">
                <a:latin typeface="Arial" charset="0"/>
              </a:rPr>
              <a:t>Loaded Words</a:t>
            </a:r>
          </a:p>
          <a:p>
            <a:pPr marL="533400" indent="-533400" eaLnBrk="1" hangingPunct="1">
              <a:lnSpc>
                <a:spcPct val="90000"/>
              </a:lnSpc>
              <a:spcBef>
                <a:spcPct val="50000"/>
              </a:spcBef>
              <a:buClrTx/>
              <a:buFontTx/>
              <a:buAutoNum type="alphaUcPeriod"/>
            </a:pPr>
            <a:r>
              <a:rPr lang="en-US" altLang="en-US" sz="2000" smtClean="0">
                <a:latin typeface="Arial" charset="0"/>
              </a:rPr>
              <a:t>Testimonial</a:t>
            </a:r>
          </a:p>
          <a:p>
            <a:pPr marL="533400" indent="-533400" eaLnBrk="1" hangingPunct="1">
              <a:lnSpc>
                <a:spcPct val="90000"/>
              </a:lnSpc>
              <a:spcBef>
                <a:spcPct val="50000"/>
              </a:spcBef>
              <a:buClrTx/>
              <a:buFontTx/>
              <a:buAutoNum type="alphaUcPeriod"/>
            </a:pPr>
            <a:r>
              <a:rPr lang="en-US" altLang="en-US" sz="2000" smtClean="0">
                <a:latin typeface="Arial" charset="0"/>
              </a:rPr>
              <a:t>Name-Calling</a:t>
            </a:r>
          </a:p>
          <a:p>
            <a:pPr marL="533400" indent="-533400" eaLnBrk="1" hangingPunct="1">
              <a:lnSpc>
                <a:spcPct val="90000"/>
              </a:lnSpc>
              <a:spcBef>
                <a:spcPct val="50000"/>
              </a:spcBef>
              <a:buClrTx/>
              <a:buFontTx/>
              <a:buAutoNum type="alphaUcPeriod"/>
            </a:pPr>
            <a:r>
              <a:rPr lang="en-US" altLang="en-US" sz="2000" smtClean="0">
                <a:latin typeface="Arial" charset="0"/>
              </a:rPr>
              <a:t>Plain Folks</a:t>
            </a:r>
          </a:p>
          <a:p>
            <a:pPr marL="533400" indent="-533400" eaLnBrk="1" hangingPunct="1">
              <a:lnSpc>
                <a:spcPct val="90000"/>
              </a:lnSpc>
              <a:spcBef>
                <a:spcPct val="50000"/>
              </a:spcBef>
              <a:buClrTx/>
              <a:buFontTx/>
              <a:buAutoNum type="alphaUcPeriod"/>
            </a:pPr>
            <a:r>
              <a:rPr lang="en-US" altLang="en-US" sz="2000" smtClean="0">
                <a:latin typeface="Arial" charset="0"/>
              </a:rPr>
              <a:t>Snob Appeal</a:t>
            </a:r>
          </a:p>
          <a:p>
            <a:pPr marL="533400" indent="-533400" eaLnBrk="1" hangingPunct="1">
              <a:lnSpc>
                <a:spcPct val="90000"/>
              </a:lnSpc>
              <a:spcBef>
                <a:spcPct val="50000"/>
              </a:spcBef>
              <a:buClrTx/>
              <a:buFontTx/>
              <a:buAutoNum type="alphaUcPeriod"/>
            </a:pPr>
            <a:r>
              <a:rPr lang="en-US" altLang="en-US" sz="2000" smtClean="0">
                <a:latin typeface="Arial" charset="0"/>
              </a:rPr>
              <a:t>Misuse of Statistics</a:t>
            </a:r>
          </a:p>
          <a:p>
            <a:pPr marL="533400" indent="-533400" eaLnBrk="1" hangingPunct="1">
              <a:lnSpc>
                <a:spcPct val="90000"/>
              </a:lnSpc>
              <a:spcBef>
                <a:spcPct val="50000"/>
              </a:spcBef>
              <a:buClrTx/>
              <a:buFontTx/>
              <a:buAutoNum type="alphaUcPeriod"/>
            </a:pPr>
            <a:r>
              <a:rPr lang="en-US" altLang="en-US" sz="2000" smtClean="0">
                <a:latin typeface="Arial" charset="0"/>
              </a:rPr>
              <a:t>Transfer</a:t>
            </a:r>
          </a:p>
        </p:txBody>
      </p:sp>
      <p:pic>
        <p:nvPicPr>
          <p:cNvPr id="63493" name="Picture 5"/>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106488" y="1752600"/>
            <a:ext cx="2967037" cy="4191000"/>
          </a:xfrm>
          <a:noFill/>
        </p:spPr>
      </p:pic>
      <p:sp>
        <p:nvSpPr>
          <p:cNvPr id="63494" name="Text Box 6"/>
          <p:cNvSpPr txBox="1">
            <a:spLocks noChangeArrowheads="1"/>
          </p:cNvSpPr>
          <p:nvPr/>
        </p:nvSpPr>
        <p:spPr bwMode="auto">
          <a:xfrm>
            <a:off x="4479925" y="5738813"/>
            <a:ext cx="43926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spcBef>
                <a:spcPct val="0"/>
              </a:spcBef>
              <a:buClrTx/>
              <a:buFontTx/>
              <a:buNone/>
            </a:pPr>
            <a:r>
              <a:rPr lang="en-US" altLang="en-US" sz="4400" b="1">
                <a:solidFill>
                  <a:schemeClr val="bg1"/>
                </a:solidFill>
                <a:latin typeface="Times New Roman" pitchFamily="18" charset="0"/>
              </a:rPr>
              <a:t>B. Loaded Words</a:t>
            </a:r>
          </a:p>
        </p:txBody>
      </p:sp>
    </p:spTree>
    <p:extLst>
      <p:ext uri="{BB962C8B-B14F-4D97-AF65-F5344CB8AC3E}">
        <p14:creationId xmlns:p14="http://schemas.microsoft.com/office/powerpoint/2010/main" val="12926251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additive="base">
                                        <p:cTn id="7" dur="500" fill="hold"/>
                                        <p:tgtEl>
                                          <p:spTgt spid="63490"/>
                                        </p:tgtEl>
                                        <p:attrNameLst>
                                          <p:attrName>ppt_x</p:attrName>
                                        </p:attrNameLst>
                                      </p:cBhvr>
                                      <p:tavLst>
                                        <p:tav tm="0">
                                          <p:val>
                                            <p:strVal val="0-#ppt_w/2"/>
                                          </p:val>
                                        </p:tav>
                                        <p:tav tm="100000">
                                          <p:val>
                                            <p:strVal val="#ppt_x"/>
                                          </p:val>
                                        </p:tav>
                                      </p:tavLst>
                                    </p:anim>
                                    <p:anim calcmode="lin" valueType="num">
                                      <p:cBhvr additive="base">
                                        <p:cTn id="8" dur="500" fill="hold"/>
                                        <p:tgtEl>
                                          <p:spTgt spid="634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3493"/>
                                        </p:tgtEl>
                                        <p:attrNameLst>
                                          <p:attrName>style.visibility</p:attrName>
                                        </p:attrNameLst>
                                      </p:cBhvr>
                                      <p:to>
                                        <p:strVal val="visible"/>
                                      </p:to>
                                    </p:set>
                                    <p:anim calcmode="lin" valueType="num">
                                      <p:cBhvr additive="base">
                                        <p:cTn id="13" dur="500" fill="hold"/>
                                        <p:tgtEl>
                                          <p:spTgt spid="63493"/>
                                        </p:tgtEl>
                                        <p:attrNameLst>
                                          <p:attrName>ppt_x</p:attrName>
                                        </p:attrNameLst>
                                      </p:cBhvr>
                                      <p:tavLst>
                                        <p:tav tm="0">
                                          <p:val>
                                            <p:strVal val="0-#ppt_w/2"/>
                                          </p:val>
                                        </p:tav>
                                        <p:tav tm="100000">
                                          <p:val>
                                            <p:strVal val="#ppt_x"/>
                                          </p:val>
                                        </p:tav>
                                      </p:tavLst>
                                    </p:anim>
                                    <p:anim calcmode="lin" valueType="num">
                                      <p:cBhvr additive="base">
                                        <p:cTn id="14" dur="500" fill="hold"/>
                                        <p:tgtEl>
                                          <p:spTgt spid="6349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63492"/>
                                        </p:tgtEl>
                                        <p:attrNameLst>
                                          <p:attrName>style.visibility</p:attrName>
                                        </p:attrNameLst>
                                      </p:cBhvr>
                                      <p:to>
                                        <p:strVal val="visible"/>
                                      </p:to>
                                    </p:set>
                                    <p:animEffect transition="in" filter="blinds(horizontal)">
                                      <p:cBhvr>
                                        <p:cTn id="19" dur="500"/>
                                        <p:tgtEl>
                                          <p:spTgt spid="6349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5" presetClass="entr" presetSubtype="0" fill="hold" grpId="0" nodeType="clickEffect">
                                  <p:stCondLst>
                                    <p:cond delay="0"/>
                                  </p:stCondLst>
                                  <p:childTnLst>
                                    <p:set>
                                      <p:cBhvr>
                                        <p:cTn id="23" dur="1" fill="hold">
                                          <p:stCondLst>
                                            <p:cond delay="0"/>
                                          </p:stCondLst>
                                        </p:cTn>
                                        <p:tgtEl>
                                          <p:spTgt spid="63494"/>
                                        </p:tgtEl>
                                        <p:attrNameLst>
                                          <p:attrName>style.visibility</p:attrName>
                                        </p:attrNameLst>
                                      </p:cBhvr>
                                      <p:to>
                                        <p:strVal val="visible"/>
                                      </p:to>
                                    </p:set>
                                    <p:anim calcmode="lin" valueType="num">
                                      <p:cBhvr>
                                        <p:cTn id="24" dur="1000" fill="hold"/>
                                        <p:tgtEl>
                                          <p:spTgt spid="63494"/>
                                        </p:tgtEl>
                                        <p:attrNameLst>
                                          <p:attrName>ppt_w</p:attrName>
                                        </p:attrNameLst>
                                      </p:cBhvr>
                                      <p:tavLst>
                                        <p:tav tm="0">
                                          <p:val>
                                            <p:fltVal val="0"/>
                                          </p:val>
                                        </p:tav>
                                        <p:tav tm="100000">
                                          <p:val>
                                            <p:strVal val="#ppt_w"/>
                                          </p:val>
                                        </p:tav>
                                      </p:tavLst>
                                    </p:anim>
                                    <p:anim calcmode="lin" valueType="num">
                                      <p:cBhvr>
                                        <p:cTn id="25" dur="1000" fill="hold"/>
                                        <p:tgtEl>
                                          <p:spTgt spid="63494"/>
                                        </p:tgtEl>
                                        <p:attrNameLst>
                                          <p:attrName>ppt_h</p:attrName>
                                        </p:attrNameLst>
                                      </p:cBhvr>
                                      <p:tavLst>
                                        <p:tav tm="0">
                                          <p:val>
                                            <p:fltVal val="0"/>
                                          </p:val>
                                        </p:tav>
                                        <p:tav tm="100000">
                                          <p:val>
                                            <p:strVal val="#ppt_h"/>
                                          </p:val>
                                        </p:tav>
                                      </p:tavLst>
                                    </p:anim>
                                    <p:anim calcmode="lin" valueType="num">
                                      <p:cBhvr>
                                        <p:cTn id="26" dur="1000" fill="hold"/>
                                        <p:tgtEl>
                                          <p:spTgt spid="63494"/>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6349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P spid="63492" grpId="0" autoUpdateAnimBg="0"/>
      <p:bldP spid="63494"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Propaganda Poster </a:t>
            </a:r>
            <a:endParaRPr lang="en-US"/>
          </a:p>
        </p:txBody>
      </p:sp>
      <p:sp>
        <p:nvSpPr>
          <p:cNvPr id="3" name="Content Placeholder 2"/>
          <p:cNvSpPr>
            <a:spLocks noGrp="1"/>
          </p:cNvSpPr>
          <p:nvPr>
            <p:ph idx="1"/>
          </p:nvPr>
        </p:nvSpPr>
        <p:spPr/>
        <p:txBody>
          <a:bodyPr>
            <a:normAutofit lnSpcReduction="10000"/>
          </a:bodyPr>
          <a:lstStyle/>
          <a:p>
            <a:r>
              <a:rPr lang="en-US" dirty="0" smtClean="0"/>
              <a:t>Create a Poster that demonstrates one of the types </a:t>
            </a:r>
            <a:r>
              <a:rPr lang="en-US" dirty="0"/>
              <a:t>o</a:t>
            </a:r>
            <a:r>
              <a:rPr lang="en-US" dirty="0" smtClean="0"/>
              <a:t>f Propaganda. </a:t>
            </a:r>
          </a:p>
          <a:p>
            <a:r>
              <a:rPr lang="en-US" dirty="0" smtClean="0"/>
              <a:t>Purpose- expose the evil, weak and negative aspects of chico </a:t>
            </a:r>
            <a:r>
              <a:rPr lang="en-US" dirty="0"/>
              <a:t>h</a:t>
            </a:r>
            <a:r>
              <a:rPr lang="en-US" dirty="0" smtClean="0"/>
              <a:t>igh or </a:t>
            </a:r>
          </a:p>
          <a:p>
            <a:r>
              <a:rPr lang="en-US" b="1" dirty="0" smtClean="0"/>
              <a:t>GLORIFY</a:t>
            </a:r>
            <a:r>
              <a:rPr lang="en-US" dirty="0" smtClean="0"/>
              <a:t> the </a:t>
            </a:r>
            <a:r>
              <a:rPr lang="en-US" b="1" dirty="0" smtClean="0"/>
              <a:t>POWER</a:t>
            </a:r>
            <a:r>
              <a:rPr lang="en-US" dirty="0" smtClean="0"/>
              <a:t>, </a:t>
            </a:r>
            <a:r>
              <a:rPr lang="en-US" b="1" dirty="0" smtClean="0"/>
              <a:t>BEAUTY</a:t>
            </a:r>
            <a:r>
              <a:rPr lang="en-US" dirty="0" smtClean="0"/>
              <a:t> and </a:t>
            </a:r>
            <a:r>
              <a:rPr lang="en-US" b="1" dirty="0" smtClean="0"/>
              <a:t>POSITIVE ASPECTS </a:t>
            </a:r>
            <a:r>
              <a:rPr lang="en-US" dirty="0" smtClean="0"/>
              <a:t>of </a:t>
            </a:r>
            <a:r>
              <a:rPr lang="en-US" b="1" dirty="0" smtClean="0"/>
              <a:t>PLEASANT VALLEY.</a:t>
            </a:r>
            <a:r>
              <a:rPr lang="en-US" dirty="0" smtClean="0"/>
              <a:t> </a:t>
            </a:r>
          </a:p>
          <a:p>
            <a:r>
              <a:rPr lang="en-US" dirty="0" smtClean="0"/>
              <a:t>On the back of your poster identify the type, the intended message and why it is an effective piece of propaganda. </a:t>
            </a:r>
          </a:p>
        </p:txBody>
      </p:sp>
    </p:spTree>
    <p:extLst>
      <p:ext uri="{BB962C8B-B14F-4D97-AF65-F5344CB8AC3E}">
        <p14:creationId xmlns:p14="http://schemas.microsoft.com/office/powerpoint/2010/main" val="15650070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h03.deviantart.net/fs70/PRE/i/2010/051/d/a/el_viking_colored_by_elshaz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7" y="93085"/>
            <a:ext cx="4933532" cy="65975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86400" y="396949"/>
            <a:ext cx="3429000" cy="5324535"/>
          </a:xfrm>
          <a:prstGeom prst="rect">
            <a:avLst/>
          </a:prstGeom>
          <a:noFill/>
        </p:spPr>
        <p:txBody>
          <a:bodyPr wrap="square" rtlCol="0">
            <a:spAutoFit/>
          </a:bodyPr>
          <a:lstStyle/>
          <a:p>
            <a:r>
              <a:rPr lang="en-US" sz="2800" dirty="0" smtClean="0"/>
              <a:t>Loaded Words</a:t>
            </a:r>
          </a:p>
          <a:p>
            <a:endParaRPr lang="en-US" dirty="0" smtClean="0"/>
          </a:p>
          <a:p>
            <a:r>
              <a:rPr lang="en-US" sz="2000" dirty="0" smtClean="0"/>
              <a:t>Its intended to show that the PV Viking is powerful and is overpowering the panther. The word Dominate reflects back on the previous series of games in which PV swept Chico High on all levels  of Basketball. </a:t>
            </a:r>
          </a:p>
          <a:p>
            <a:endParaRPr lang="en-US" sz="2000" dirty="0"/>
          </a:p>
          <a:p>
            <a:r>
              <a:rPr lang="en-US" sz="2000" dirty="0" smtClean="0"/>
              <a:t>Its effective because the image is striking and there is truth to the message that PV did win all the games in the last series. </a:t>
            </a:r>
          </a:p>
          <a:p>
            <a:endParaRPr lang="en-US" dirty="0"/>
          </a:p>
          <a:p>
            <a:endParaRPr lang="en-US" dirty="0" smtClean="0"/>
          </a:p>
          <a:p>
            <a:endParaRPr lang="en-US" dirty="0"/>
          </a:p>
        </p:txBody>
      </p:sp>
      <p:pic>
        <p:nvPicPr>
          <p:cNvPr id="3076" name="Picture 4" descr="http://asset.zcache.com/assets/graphics/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2338388"/>
            <a:ext cx="4876800" cy="4876801"/>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http://rlv.zcache.com/sad_cute_scruffy_black_cat-rbf75571d610347a583fbc62f2cde198f_i579t_8byvr_512.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6563" b="71680" l="8008" r="45703"/>
                    </a14:imgEffect>
                  </a14:imgLayer>
                </a14:imgProps>
              </a:ext>
              <a:ext uri="{28A0092B-C50C-407E-A947-70E740481C1C}">
                <a14:useLocalDpi xmlns:a14="http://schemas.microsoft.com/office/drawing/2010/main" val="0"/>
              </a:ext>
            </a:extLst>
          </a:blip>
          <a:srcRect l="6758" t="25986" r="50000" b="26709"/>
          <a:stretch/>
        </p:blipFill>
        <p:spPr bwMode="auto">
          <a:xfrm>
            <a:off x="34636" y="3882592"/>
            <a:ext cx="2732532" cy="298926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04616" y="5334000"/>
            <a:ext cx="4235455"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askerville Old Face" panose="02020602080505020303" pitchFamily="18" charset="0"/>
              </a:rPr>
              <a:t>Dominate </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askerville Old Face" panose="02020602080505020303" pitchFamily="18" charset="0"/>
            </a:endParaRPr>
          </a:p>
        </p:txBody>
      </p:sp>
    </p:spTree>
    <p:extLst>
      <p:ext uri="{BB962C8B-B14F-4D97-AF65-F5344CB8AC3E}">
        <p14:creationId xmlns:p14="http://schemas.microsoft.com/office/powerpoint/2010/main" val="3366351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Propaganda through Art</a:t>
            </a:r>
            <a:endParaRPr lang="en-US" dirty="0"/>
          </a:p>
        </p:txBody>
      </p:sp>
      <p:sp>
        <p:nvSpPr>
          <p:cNvPr id="3" name="Content Placeholder 2"/>
          <p:cNvSpPr>
            <a:spLocks noGrp="1"/>
          </p:cNvSpPr>
          <p:nvPr>
            <p:ph idx="1"/>
          </p:nvPr>
        </p:nvSpPr>
        <p:spPr/>
        <p:txBody>
          <a:bodyPr/>
          <a:lstStyle/>
          <a:p>
            <a:r>
              <a:rPr lang="en-US" dirty="0" smtClean="0"/>
              <a:t>Propaganda- used negatively to show false or misleading types of persuasion. </a:t>
            </a:r>
          </a:p>
          <a:p>
            <a:r>
              <a:rPr lang="en-US" dirty="0" smtClean="0"/>
              <a:t>Relies on tactics that range from factual evidence to outright lies. </a:t>
            </a:r>
          </a:p>
          <a:p>
            <a:r>
              <a:rPr lang="en-US" dirty="0" smtClean="0"/>
              <a:t>All governments use some sort of propaganda to generate support for policies, political parties, and candidates for office. </a:t>
            </a:r>
            <a:endParaRPr lang="en-US" dirty="0"/>
          </a:p>
        </p:txBody>
      </p:sp>
    </p:spTree>
    <p:extLst>
      <p:ext uri="{BB962C8B-B14F-4D97-AF65-F5344CB8AC3E}">
        <p14:creationId xmlns:p14="http://schemas.microsoft.com/office/powerpoint/2010/main" val="348458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was it so effective in the Soviet Union? </a:t>
            </a:r>
            <a:endParaRPr lang="en-US" dirty="0"/>
          </a:p>
        </p:txBody>
      </p:sp>
      <p:sp>
        <p:nvSpPr>
          <p:cNvPr id="3" name="Content Placeholder 2"/>
          <p:cNvSpPr>
            <a:spLocks noGrp="1"/>
          </p:cNvSpPr>
          <p:nvPr>
            <p:ph idx="1"/>
          </p:nvPr>
        </p:nvSpPr>
        <p:spPr/>
        <p:txBody>
          <a:bodyPr/>
          <a:lstStyle/>
          <a:p>
            <a:r>
              <a:rPr lang="en-US" dirty="0" smtClean="0"/>
              <a:t>Appealed to the idealism of building the worlds first soviet state.</a:t>
            </a:r>
          </a:p>
          <a:p>
            <a:r>
              <a:rPr lang="en-US" dirty="0" smtClean="0"/>
              <a:t>In the 1930’s workers felt proud to have jobs and be contributing while the rest of the world was suffering the Great Depression. </a:t>
            </a:r>
          </a:p>
          <a:p>
            <a:r>
              <a:rPr lang="en-US" dirty="0" smtClean="0"/>
              <a:t>Workers received benefits such as free education, free medical care and old-age pensions. </a:t>
            </a:r>
            <a:endParaRPr lang="en-US" dirty="0"/>
          </a:p>
        </p:txBody>
      </p:sp>
    </p:spTree>
    <p:extLst>
      <p:ext uri="{BB962C8B-B14F-4D97-AF65-F5344CB8AC3E}">
        <p14:creationId xmlns:p14="http://schemas.microsoft.com/office/powerpoint/2010/main" val="112946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2011362"/>
          </a:xfrm>
        </p:spPr>
        <p:txBody>
          <a:bodyPr>
            <a:normAutofit fontScale="90000"/>
          </a:bodyPr>
          <a:lstStyle/>
          <a:p>
            <a:r>
              <a:rPr lang="en-US" dirty="0" smtClean="0"/>
              <a:t>Why is recognizing propaganda important in making intelligent decisions? </a:t>
            </a:r>
            <a:endParaRPr lang="en-US" dirty="0"/>
          </a:p>
        </p:txBody>
      </p:sp>
    </p:spTree>
    <p:extLst>
      <p:ext uri="{BB962C8B-B14F-4D97-AF65-F5344CB8AC3E}">
        <p14:creationId xmlns:p14="http://schemas.microsoft.com/office/powerpoint/2010/main" val="3036317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609600"/>
            <a:ext cx="7620000" cy="2514600"/>
          </a:xfrm>
        </p:spPr>
        <p:txBody>
          <a:bodyPr>
            <a:normAutofit fontScale="90000"/>
          </a:bodyPr>
          <a:lstStyle/>
          <a:p>
            <a:pPr eaLnBrk="1" hangingPunct="1"/>
            <a:r>
              <a:rPr lang="en-US" altLang="en-US" sz="8800" b="1" smtClean="0"/>
              <a:t>Persuasive Techniques</a:t>
            </a:r>
          </a:p>
        </p:txBody>
      </p:sp>
      <p:sp>
        <p:nvSpPr>
          <p:cNvPr id="2051" name="Rectangle 3"/>
          <p:cNvSpPr>
            <a:spLocks noGrp="1" noChangeArrowheads="1"/>
          </p:cNvSpPr>
          <p:nvPr>
            <p:ph type="subTitle" idx="1"/>
          </p:nvPr>
        </p:nvSpPr>
        <p:spPr>
          <a:xfrm>
            <a:off x="533400" y="4572000"/>
            <a:ext cx="8001000" cy="1066800"/>
          </a:xfrm>
        </p:spPr>
        <p:txBody>
          <a:bodyPr>
            <a:normAutofit fontScale="92500" lnSpcReduction="10000"/>
          </a:bodyPr>
          <a:lstStyle/>
          <a:p>
            <a:pPr eaLnBrk="1" hangingPunct="1"/>
            <a:r>
              <a:rPr lang="en-US" altLang="en-US" sz="3600" dirty="0" smtClean="0">
                <a:solidFill>
                  <a:schemeClr val="tx1"/>
                </a:solidFill>
              </a:rPr>
              <a:t>PROPAGANDA: techniques used to influence opinions, emotions, attitudes or behavior.</a:t>
            </a:r>
            <a:r>
              <a:rPr lang="en-US" altLang="en-US" sz="4000" dirty="0" smtClean="0">
                <a:solidFill>
                  <a:schemeClr val="tx1"/>
                </a:solidFill>
              </a:rPr>
              <a:t> </a:t>
            </a:r>
          </a:p>
          <a:p>
            <a:pPr eaLnBrk="1" hangingPunct="1"/>
            <a:endParaRPr lang="en-US" altLang="en-US" sz="4000" dirty="0" smtClean="0">
              <a:solidFill>
                <a:srgbClr val="CC0066"/>
              </a:solidFill>
            </a:endParaRPr>
          </a:p>
        </p:txBody>
      </p:sp>
      <p:sp>
        <p:nvSpPr>
          <p:cNvPr id="5124" name="Text Box 4"/>
          <p:cNvSpPr txBox="1">
            <a:spLocks noChangeArrowheads="1"/>
          </p:cNvSpPr>
          <p:nvPr/>
        </p:nvSpPr>
        <p:spPr bwMode="auto">
          <a:xfrm>
            <a:off x="1066800" y="3165475"/>
            <a:ext cx="655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spcBef>
                <a:spcPct val="0"/>
              </a:spcBef>
              <a:buClrTx/>
              <a:buFontTx/>
              <a:buNone/>
            </a:pPr>
            <a:endParaRPr lang="en-US" altLang="en-US" sz="2400">
              <a:latin typeface="Times New Roman" pitchFamily="18" charset="0"/>
            </a:endParaRPr>
          </a:p>
        </p:txBody>
      </p:sp>
      <p:sp>
        <p:nvSpPr>
          <p:cNvPr id="2053" name="Rectangle 5"/>
          <p:cNvSpPr>
            <a:spLocks noChangeArrowheads="1"/>
          </p:cNvSpPr>
          <p:nvPr/>
        </p:nvSpPr>
        <p:spPr bwMode="auto">
          <a:xfrm>
            <a:off x="265113" y="3429000"/>
            <a:ext cx="86153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sz="3200">
                <a:solidFill>
                  <a:schemeClr val="tx1"/>
                </a:solidFill>
                <a:latin typeface="Tahoma" pitchFamily="34" charset="0"/>
                <a:cs typeface="Times New Roman" pitchFamily="18" charset="0"/>
              </a:defRPr>
            </a:lvl1pPr>
            <a:lvl2pPr marL="37931725" indent="-37474525" eaLnBrk="0" hangingPunct="0">
              <a:spcBef>
                <a:spcPct val="20000"/>
              </a:spcBef>
              <a:buClr>
                <a:schemeClr val="hlink"/>
              </a:buClr>
              <a:buChar char="–"/>
              <a:defRPr sz="2800">
                <a:solidFill>
                  <a:schemeClr val="tx1"/>
                </a:solidFill>
                <a:latin typeface="Tahoma" pitchFamily="34" charset="0"/>
                <a:cs typeface="Times New Roman" pitchFamily="18" charset="0"/>
              </a:defRPr>
            </a:lvl2pPr>
            <a:lvl3pPr marL="1143000" indent="-228600" eaLnBrk="0" hangingPunct="0">
              <a:spcBef>
                <a:spcPct val="20000"/>
              </a:spcBef>
              <a:buClr>
                <a:schemeClr val="accent1"/>
              </a:buClr>
              <a:buChar char="•"/>
              <a:defRPr sz="2400">
                <a:solidFill>
                  <a:schemeClr val="tx1"/>
                </a:solidFill>
                <a:latin typeface="Tahoma" pitchFamily="34" charset="0"/>
                <a:cs typeface="Times New Roman" pitchFamily="18" charset="0"/>
              </a:defRPr>
            </a:lvl3pPr>
            <a:lvl4pPr marL="1600200" indent="-228600" eaLnBrk="0" hangingPunct="0">
              <a:spcBef>
                <a:spcPct val="20000"/>
              </a:spcBef>
              <a:buClr>
                <a:schemeClr val="folHlink"/>
              </a:buClr>
              <a:buChar char="–"/>
              <a:defRPr sz="2000">
                <a:solidFill>
                  <a:schemeClr val="tx1"/>
                </a:solidFill>
                <a:latin typeface="Tahoma" pitchFamily="34" charset="0"/>
                <a:cs typeface="Times New Roman" pitchFamily="18" charset="0"/>
              </a:defRPr>
            </a:lvl4pPr>
            <a:lvl5pPr marL="2057400" indent="-228600" eaLnBrk="0" hangingPunct="0">
              <a:spcBef>
                <a:spcPct val="20000"/>
              </a:spcBef>
              <a:buClr>
                <a:schemeClr val="accent1"/>
              </a:buClr>
              <a:buChar char="»"/>
              <a:defRPr sz="2000">
                <a:solidFill>
                  <a:schemeClr val="tx1"/>
                </a:solidFill>
                <a:latin typeface="Tahoma" pitchFamily="34" charset="0"/>
                <a:cs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Times New Roman" pitchFamily="18" charset="0"/>
              </a:defRPr>
            </a:lvl9pPr>
          </a:lstStyle>
          <a:p>
            <a:pPr eaLnBrk="1" hangingPunct="1">
              <a:spcBef>
                <a:spcPct val="0"/>
              </a:spcBef>
              <a:buClrTx/>
              <a:buFontTx/>
              <a:buNone/>
            </a:pPr>
            <a:r>
              <a:rPr kumimoji="0" lang="en-US" altLang="en-US" sz="4000">
                <a:solidFill>
                  <a:srgbClr val="CC0066"/>
                </a:solidFill>
              </a:rPr>
              <a:t>(Otherwise known as: PROPAGANDA)</a:t>
            </a:r>
          </a:p>
        </p:txBody>
      </p:sp>
    </p:spTree>
    <p:extLst>
      <p:ext uri="{BB962C8B-B14F-4D97-AF65-F5344CB8AC3E}">
        <p14:creationId xmlns:p14="http://schemas.microsoft.com/office/powerpoint/2010/main" val="6254744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53"/>
                                        </p:tgtEl>
                                        <p:attrNameLst>
                                          <p:attrName>style.visibility</p:attrName>
                                        </p:attrNameLst>
                                      </p:cBhvr>
                                      <p:to>
                                        <p:strVal val="visible"/>
                                      </p:to>
                                    </p:set>
                                    <p:anim calcmode="lin" valueType="num">
                                      <p:cBhvr additive="base">
                                        <p:cTn id="13" dur="500" fill="hold"/>
                                        <p:tgtEl>
                                          <p:spTgt spid="2053"/>
                                        </p:tgtEl>
                                        <p:attrNameLst>
                                          <p:attrName>ppt_x</p:attrName>
                                        </p:attrNameLst>
                                      </p:cBhvr>
                                      <p:tavLst>
                                        <p:tav tm="0">
                                          <p:val>
                                            <p:strVal val="0-#ppt_w/2"/>
                                          </p:val>
                                        </p:tav>
                                        <p:tav tm="100000">
                                          <p:val>
                                            <p:strVal val="#ppt_x"/>
                                          </p:val>
                                        </p:tav>
                                      </p:tavLst>
                                    </p:anim>
                                    <p:anim calcmode="lin" valueType="num">
                                      <p:cBhvr additive="base">
                                        <p:cTn id="14" dur="500" fill="hold"/>
                                        <p:tgtEl>
                                          <p:spTgt spid="205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51">
                                            <p:txEl>
                                              <p:pRg st="0" end="0"/>
                                            </p:txEl>
                                          </p:spTgt>
                                        </p:tgtEl>
                                        <p:attrNameLst>
                                          <p:attrName>style.visibility</p:attrName>
                                        </p:attrNameLst>
                                      </p:cBhvr>
                                      <p:to>
                                        <p:strVal val="visible"/>
                                      </p:to>
                                    </p:set>
                                    <p:anim calcmode="lin" valueType="num">
                                      <p:cBhvr additive="base">
                                        <p:cTn id="19" dur="500" fill="hold"/>
                                        <p:tgtEl>
                                          <p:spTgt spid="2051">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5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1" grpId="0" build="p" autoUpdateAnimBg="0"/>
      <p:bldP spid="205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clow-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4075113"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7" descr="ANd9GcSsUpUwnbY2uTHfFW4qx6YvmEPYjw1gLkWPlTjgcH5GbMqOs2mYEqitY4MsT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762000"/>
            <a:ext cx="3589338"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9188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050"/>
          <p:cNvSpPr>
            <a:spLocks noGrp="1" noChangeArrowheads="1"/>
          </p:cNvSpPr>
          <p:nvPr>
            <p:ph type="title"/>
          </p:nvPr>
        </p:nvSpPr>
        <p:spPr>
          <a:xfrm>
            <a:off x="685800" y="609600"/>
            <a:ext cx="7772400" cy="533400"/>
          </a:xfrm>
        </p:spPr>
        <p:txBody>
          <a:bodyPr>
            <a:normAutofit fontScale="90000"/>
          </a:bodyPr>
          <a:lstStyle/>
          <a:p>
            <a:pPr algn="ctr" eaLnBrk="1" hangingPunct="1"/>
            <a:r>
              <a:rPr lang="en-US" altLang="en-US" smtClean="0"/>
              <a:t>What is persuasion?</a:t>
            </a:r>
          </a:p>
        </p:txBody>
      </p:sp>
      <p:sp>
        <p:nvSpPr>
          <p:cNvPr id="43018" name="Text Box 2058"/>
          <p:cNvSpPr txBox="1">
            <a:spLocks noChangeArrowheads="1"/>
          </p:cNvSpPr>
          <p:nvPr/>
        </p:nvSpPr>
        <p:spPr bwMode="auto">
          <a:xfrm>
            <a:off x="436418" y="1600200"/>
            <a:ext cx="4114800" cy="4696670"/>
          </a:xfrm>
          <a:prstGeom prst="rect">
            <a:avLst/>
          </a:prstGeom>
          <a:noFill/>
          <a:ln w="9525">
            <a:noFill/>
            <a:miter lim="800000"/>
            <a:headEnd/>
            <a:tailEnd/>
          </a:ln>
          <a:effectLst/>
        </p:spPr>
        <p:txBody>
          <a:bodyPr>
            <a:spAutoFit/>
          </a:bodyPr>
          <a:lstStyle>
            <a:lvl1pPr eaLnBrk="0" hangingPunct="0">
              <a:defRPr kumimoji="1" sz="2400">
                <a:solidFill>
                  <a:schemeClr val="tx1"/>
                </a:solidFill>
                <a:latin typeface="Times New Roman" pitchFamily="18" charset="0"/>
                <a:cs typeface="Times New Roman" pitchFamily="18" charset="0"/>
              </a:defRPr>
            </a:lvl1pPr>
            <a:lvl2pPr marL="37931725" indent="-37474525" eaLnBrk="0" hangingPunct="0">
              <a:defRPr kumimoji="1" sz="2400">
                <a:solidFill>
                  <a:schemeClr val="tx1"/>
                </a:solidFill>
                <a:latin typeface="Times New Roman" pitchFamily="18" charset="0"/>
                <a:cs typeface="Times New Roman" pitchFamily="18" charset="0"/>
              </a:defRPr>
            </a:lvl2pPr>
            <a:lvl3pPr eaLnBrk="0" hangingPunct="0">
              <a:defRPr kumimoji="1" sz="2400">
                <a:solidFill>
                  <a:schemeClr val="tx1"/>
                </a:solidFill>
                <a:latin typeface="Times New Roman" pitchFamily="18" charset="0"/>
                <a:cs typeface="Times New Roman" pitchFamily="18" charset="0"/>
              </a:defRPr>
            </a:lvl3pPr>
            <a:lvl4pPr eaLnBrk="0" hangingPunct="0">
              <a:defRPr kumimoji="1" sz="2400">
                <a:solidFill>
                  <a:schemeClr val="tx1"/>
                </a:solidFill>
                <a:latin typeface="Times New Roman" pitchFamily="18" charset="0"/>
                <a:cs typeface="Times New Roman" pitchFamily="18" charset="0"/>
              </a:defRPr>
            </a:lvl4pPr>
            <a:lvl5pPr eaLnBrk="0" hangingPunct="0">
              <a:defRPr kumimoji="1" sz="2400">
                <a:solidFill>
                  <a:schemeClr val="tx1"/>
                </a:solidFill>
                <a:latin typeface="Times New Roman" pitchFamily="18" charset="0"/>
                <a:cs typeface="Times New Roman" pitchFamily="18" charset="0"/>
              </a:defRPr>
            </a:lvl5pPr>
            <a:lvl6pPr marL="457200" eaLnBrk="0" fontAlgn="base" hangingPunct="0">
              <a:spcBef>
                <a:spcPct val="0"/>
              </a:spcBef>
              <a:spcAft>
                <a:spcPct val="0"/>
              </a:spcAft>
              <a:defRPr kumimoji="1" sz="2400">
                <a:solidFill>
                  <a:schemeClr val="tx1"/>
                </a:solidFill>
                <a:latin typeface="Times New Roman" pitchFamily="18" charset="0"/>
                <a:cs typeface="Times New Roman" pitchFamily="18" charset="0"/>
              </a:defRPr>
            </a:lvl6pPr>
            <a:lvl7pPr marL="914400" eaLnBrk="0" fontAlgn="base" hangingPunct="0">
              <a:spcBef>
                <a:spcPct val="0"/>
              </a:spcBef>
              <a:spcAft>
                <a:spcPct val="0"/>
              </a:spcAft>
              <a:defRPr kumimoji="1" sz="2400">
                <a:solidFill>
                  <a:schemeClr val="tx1"/>
                </a:solidFill>
                <a:latin typeface="Times New Roman" pitchFamily="18" charset="0"/>
                <a:cs typeface="Times New Roman" pitchFamily="18" charset="0"/>
              </a:defRPr>
            </a:lvl7pPr>
            <a:lvl8pPr marL="1371600" eaLnBrk="0" fontAlgn="base" hangingPunct="0">
              <a:spcBef>
                <a:spcPct val="0"/>
              </a:spcBef>
              <a:spcAft>
                <a:spcPct val="0"/>
              </a:spcAft>
              <a:defRPr kumimoji="1" sz="2400">
                <a:solidFill>
                  <a:schemeClr val="tx1"/>
                </a:solidFill>
                <a:latin typeface="Times New Roman" pitchFamily="18" charset="0"/>
                <a:cs typeface="Times New Roman" pitchFamily="18" charset="0"/>
              </a:defRPr>
            </a:lvl8pPr>
            <a:lvl9pPr marL="1828800" eaLnBrk="0" fontAlgn="base" hangingPunct="0">
              <a:spcBef>
                <a:spcPct val="0"/>
              </a:spcBef>
              <a:spcAft>
                <a:spcPct val="0"/>
              </a:spcAft>
              <a:defRPr kumimoji="1" sz="2400">
                <a:solidFill>
                  <a:schemeClr val="tx1"/>
                </a:solidFill>
                <a:latin typeface="Times New Roman" pitchFamily="18" charset="0"/>
                <a:cs typeface="Times New Roman" pitchFamily="18" charset="0"/>
              </a:defRPr>
            </a:lvl9pPr>
          </a:lstStyle>
          <a:p>
            <a:pPr eaLnBrk="1" hangingPunct="1">
              <a:lnSpc>
                <a:spcPct val="90000"/>
              </a:lnSpc>
              <a:spcBef>
                <a:spcPct val="20000"/>
              </a:spcBef>
              <a:buClr>
                <a:schemeClr val="hlink"/>
              </a:buClr>
              <a:buSzPct val="65000"/>
              <a:buFont typeface="Wingdings" pitchFamily="2" charset="2"/>
              <a:buChar char="n"/>
              <a:defRPr/>
            </a:pPr>
            <a:r>
              <a:rPr kumimoji="0" lang="en-US" altLang="en-US" sz="3200" dirty="0" smtClean="0">
                <a:latin typeface="Tahoma" pitchFamily="34" charset="0"/>
              </a:rPr>
              <a:t>Generally an appeal to emotion, not intellect.</a:t>
            </a:r>
          </a:p>
          <a:p>
            <a:pPr eaLnBrk="1" hangingPunct="1">
              <a:lnSpc>
                <a:spcPct val="90000"/>
              </a:lnSpc>
              <a:spcBef>
                <a:spcPct val="20000"/>
              </a:spcBef>
              <a:buClr>
                <a:schemeClr val="hlink"/>
              </a:buClr>
              <a:buSzPct val="65000"/>
              <a:buFont typeface="Wingdings" pitchFamily="2" charset="2"/>
              <a:buNone/>
              <a:defRPr/>
            </a:pPr>
            <a:endParaRPr kumimoji="0" lang="en-US" altLang="en-US" sz="1800" dirty="0" smtClean="0">
              <a:latin typeface="Tahoma" pitchFamily="34" charset="0"/>
            </a:endParaRPr>
          </a:p>
          <a:p>
            <a:pPr eaLnBrk="1" hangingPunct="1">
              <a:lnSpc>
                <a:spcPct val="90000"/>
              </a:lnSpc>
              <a:spcBef>
                <a:spcPct val="20000"/>
              </a:spcBef>
              <a:buClr>
                <a:schemeClr val="hlink"/>
              </a:buClr>
              <a:buSzPct val="65000"/>
              <a:buFont typeface="Wingdings" pitchFamily="2" charset="2"/>
              <a:buChar char="n"/>
              <a:defRPr/>
            </a:pPr>
            <a:r>
              <a:rPr kumimoji="0" lang="en-US" altLang="en-US" sz="3200" dirty="0" smtClean="0">
                <a:latin typeface="Tahoma" pitchFamily="34" charset="0"/>
              </a:rPr>
              <a:t>An attempt to change your behavior</a:t>
            </a:r>
          </a:p>
          <a:p>
            <a:pPr eaLnBrk="1" hangingPunct="1">
              <a:lnSpc>
                <a:spcPct val="90000"/>
              </a:lnSpc>
              <a:spcBef>
                <a:spcPct val="20000"/>
              </a:spcBef>
              <a:buClr>
                <a:schemeClr val="hlink"/>
              </a:buClr>
              <a:buSzPct val="65000"/>
              <a:buFont typeface="Wingdings" pitchFamily="2" charset="2"/>
              <a:buNone/>
              <a:defRPr/>
            </a:pPr>
            <a:endParaRPr kumimoji="0" lang="en-US" altLang="en-US" sz="3200" dirty="0" smtClean="0">
              <a:latin typeface="Tahoma" pitchFamily="34" charset="0"/>
            </a:endParaRPr>
          </a:p>
          <a:p>
            <a:pPr eaLnBrk="1" hangingPunct="1">
              <a:lnSpc>
                <a:spcPct val="90000"/>
              </a:lnSpc>
              <a:spcBef>
                <a:spcPct val="20000"/>
              </a:spcBef>
              <a:buClr>
                <a:schemeClr val="hlink"/>
              </a:buClr>
              <a:buSzPct val="65000"/>
              <a:buFont typeface="Wingdings" pitchFamily="2" charset="2"/>
              <a:buChar char="n"/>
              <a:defRPr/>
            </a:pPr>
            <a:r>
              <a:rPr kumimoji="0" lang="en-US" altLang="en-US" sz="3200" dirty="0" smtClean="0">
                <a:latin typeface="Tahoma" pitchFamily="34" charset="0"/>
              </a:rPr>
              <a:t>It attempts to “guide</a:t>
            </a:r>
            <a:r>
              <a:rPr kumimoji="0" lang="en-US" altLang="en-US" sz="5400" dirty="0" smtClean="0">
                <a:latin typeface="Tahoma" pitchFamily="34" charset="0"/>
              </a:rPr>
              <a:t> </a:t>
            </a:r>
            <a:r>
              <a:rPr kumimoji="0" lang="en-US" altLang="en-US" sz="3600" dirty="0" smtClean="0">
                <a:latin typeface="Tahoma" pitchFamily="34" charset="0"/>
              </a:rPr>
              <a:t>your choice”</a:t>
            </a:r>
          </a:p>
          <a:p>
            <a:pPr eaLnBrk="1" hangingPunct="1">
              <a:defRPr/>
            </a:pPr>
            <a:endParaRPr lang="en-US" altLang="en-US" sz="1000" dirty="0" smtClean="0"/>
          </a:p>
        </p:txBody>
      </p:sp>
      <p:pic>
        <p:nvPicPr>
          <p:cNvPr id="27650" name="Picture 2" descr="https://www.davidandgoliathtees.com/media/catalog/product/cache/1/thumbnail/600x600/9df78eab33525d08d6e5fb8d27136e95/d/a/darksidec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8418" y="1143000"/>
            <a:ext cx="320039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http://media-cache-ak0.pinimg.com/236x/c5/04/4f/c5044fd6d7b8a1a8c0b6f3c0e3f9aeb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4667" y="4419600"/>
            <a:ext cx="2247900" cy="224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932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500" fill="hold"/>
                                        <p:tgtEl>
                                          <p:spTgt spid="43010"/>
                                        </p:tgtEl>
                                        <p:attrNameLst>
                                          <p:attrName>ppt_x</p:attrName>
                                        </p:attrNameLst>
                                      </p:cBhvr>
                                      <p:tavLst>
                                        <p:tav tm="0">
                                          <p:val>
                                            <p:strVal val="0-#ppt_w/2"/>
                                          </p:val>
                                        </p:tav>
                                        <p:tav tm="100000">
                                          <p:val>
                                            <p:strVal val="#ppt_x"/>
                                          </p:val>
                                        </p:tav>
                                      </p:tavLst>
                                    </p:anim>
                                    <p:anim calcmode="lin" valueType="num">
                                      <p:cBhvr additive="base">
                                        <p:cTn id="8" dur="500" fill="hold"/>
                                        <p:tgtEl>
                                          <p:spTgt spid="430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2"/>
                                        </p:tgtEl>
                                        <p:attrNameLst>
                                          <p:attrName>style.visibility</p:attrName>
                                        </p:attrNameLst>
                                      </p:cBhvr>
                                      <p:to>
                                        <p:strVal val="visible"/>
                                      </p:to>
                                    </p:set>
                                    <p:anim calcmode="lin" valueType="num">
                                      <p:cBhvr additive="base">
                                        <p:cTn id="13" dur="500" fill="hold"/>
                                        <p:tgtEl>
                                          <p:spTgt spid="27652"/>
                                        </p:tgtEl>
                                        <p:attrNameLst>
                                          <p:attrName>ppt_x</p:attrName>
                                        </p:attrNameLst>
                                      </p:cBhvr>
                                      <p:tavLst>
                                        <p:tav tm="0">
                                          <p:val>
                                            <p:strVal val="#ppt_x"/>
                                          </p:val>
                                        </p:tav>
                                        <p:tav tm="100000">
                                          <p:val>
                                            <p:strVal val="#ppt_x"/>
                                          </p:val>
                                        </p:tav>
                                      </p:tavLst>
                                    </p:anim>
                                    <p:anim calcmode="lin" valueType="num">
                                      <p:cBhvr additive="base">
                                        <p:cTn id="14" dur="500" fill="hold"/>
                                        <p:tgtEl>
                                          <p:spTgt spid="276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TotalTime>
  <Words>952</Words>
  <Application>Microsoft Office PowerPoint</Application>
  <PresentationFormat>On-screen Show (4:3)</PresentationFormat>
  <Paragraphs>238</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Good Afternoon </vt:lpstr>
      <vt:lpstr>Fictional Totalitarian State</vt:lpstr>
      <vt:lpstr>How Stalin did it</vt:lpstr>
      <vt:lpstr>Propaganda through Art</vt:lpstr>
      <vt:lpstr>Why was it so effective in the Soviet Union? </vt:lpstr>
      <vt:lpstr>Why is recognizing propaganda important in making intelligent decisions? </vt:lpstr>
      <vt:lpstr>Persuasive Techniques</vt:lpstr>
      <vt:lpstr>PowerPoint Presentation</vt:lpstr>
      <vt:lpstr>What is persuasion?</vt:lpstr>
      <vt:lpstr>Who uses propaganda?</vt:lpstr>
      <vt:lpstr>Propaganda Techniques</vt:lpstr>
      <vt:lpstr>Bandwagon Technique</vt:lpstr>
      <vt:lpstr>Testimonial</vt:lpstr>
      <vt:lpstr>Loaded Word</vt:lpstr>
      <vt:lpstr>Misuse of Statistics</vt:lpstr>
      <vt:lpstr>Name Calling or stereotyping </vt:lpstr>
      <vt:lpstr>Snob Appeal</vt:lpstr>
      <vt:lpstr>Plain Folks</vt:lpstr>
      <vt:lpstr>Transfer</vt:lpstr>
      <vt:lpstr> What type of propaganda technique is used in the following ad?</vt:lpstr>
      <vt:lpstr>What type of propaganda technique is used in the following ad?</vt:lpstr>
      <vt:lpstr>What type of propaganda technique is used in the following ad?</vt:lpstr>
      <vt:lpstr>What type of propaganda technique is used in the following ad?</vt:lpstr>
      <vt:lpstr>What type of propaganda technique is used in the following ad?</vt:lpstr>
      <vt:lpstr>What type of propaganda technique is used in the following ad?</vt:lpstr>
      <vt:lpstr>What type of propaganda technique is used in the following ad?</vt:lpstr>
      <vt:lpstr>What type of propaganda technique is used in the following ad?</vt:lpstr>
      <vt:lpstr>What type of propaganda is this?</vt:lpstr>
      <vt:lpstr>What type of propaganda technique is used in the following ad? </vt:lpstr>
      <vt:lpstr>What type of propaganda is this?</vt:lpstr>
      <vt:lpstr>What type of propaganda is this?</vt:lpstr>
      <vt:lpstr>What type of propaganda is this?</vt:lpstr>
      <vt:lpstr>What type of propaganda is this?</vt:lpstr>
      <vt:lpstr>Propaganda Poster </vt:lpstr>
      <vt:lpstr>PowerPoint Presentation</vt:lpstr>
    </vt:vector>
  </TitlesOfParts>
  <Company>Chico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Afternoon</dc:title>
  <dc:creator>Beth Burton</dc:creator>
  <cp:lastModifiedBy>Beth Burton</cp:lastModifiedBy>
  <cp:revision>13</cp:revision>
  <dcterms:created xsi:type="dcterms:W3CDTF">2014-02-10T22:21:54Z</dcterms:created>
  <dcterms:modified xsi:type="dcterms:W3CDTF">2014-02-12T19:02:02Z</dcterms:modified>
</cp:coreProperties>
</file>