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39"/>
  </p:notesMasterIdLst>
  <p:sldIdLst>
    <p:sldId id="256" r:id="rId2"/>
    <p:sldId id="257" r:id="rId3"/>
    <p:sldId id="329" r:id="rId4"/>
    <p:sldId id="286" r:id="rId5"/>
    <p:sldId id="313" r:id="rId6"/>
    <p:sldId id="287" r:id="rId7"/>
    <p:sldId id="325" r:id="rId8"/>
    <p:sldId id="324" r:id="rId9"/>
    <p:sldId id="326" r:id="rId10"/>
    <p:sldId id="328" r:id="rId11"/>
    <p:sldId id="314" r:id="rId12"/>
    <p:sldId id="315" r:id="rId13"/>
    <p:sldId id="292" r:id="rId14"/>
    <p:sldId id="316" r:id="rId15"/>
    <p:sldId id="317" r:id="rId16"/>
    <p:sldId id="318" r:id="rId17"/>
    <p:sldId id="319" r:id="rId18"/>
    <p:sldId id="304" r:id="rId19"/>
    <p:sldId id="309" r:id="rId20"/>
    <p:sldId id="310" r:id="rId21"/>
    <p:sldId id="293" r:id="rId22"/>
    <p:sldId id="258" r:id="rId23"/>
    <p:sldId id="259" r:id="rId24"/>
    <p:sldId id="330" r:id="rId25"/>
    <p:sldId id="296" r:id="rId26"/>
    <p:sldId id="297" r:id="rId27"/>
    <p:sldId id="298" r:id="rId28"/>
    <p:sldId id="300" r:id="rId29"/>
    <p:sldId id="301" r:id="rId30"/>
    <p:sldId id="303" r:id="rId31"/>
    <p:sldId id="331" r:id="rId32"/>
    <p:sldId id="276" r:id="rId33"/>
    <p:sldId id="277" r:id="rId34"/>
    <p:sldId id="278" r:id="rId35"/>
    <p:sldId id="279" r:id="rId36"/>
    <p:sldId id="285" r:id="rId37"/>
    <p:sldId id="33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96669C0C-C512-4D4A-9292-A5A225934766}">
          <p14:sldIdLst>
            <p14:sldId id="256"/>
            <p14:sldId id="257"/>
            <p14:sldId id="329"/>
            <p14:sldId id="286"/>
            <p14:sldId id="313"/>
            <p14:sldId id="287"/>
            <p14:sldId id="325"/>
            <p14:sldId id="324"/>
            <p14:sldId id="326"/>
            <p14:sldId id="327"/>
            <p14:sldId id="328"/>
            <p14:sldId id="314"/>
            <p14:sldId id="315"/>
            <p14:sldId id="292"/>
            <p14:sldId id="316"/>
            <p14:sldId id="317"/>
            <p14:sldId id="318"/>
            <p14:sldId id="319"/>
            <p14:sldId id="304"/>
            <p14:sldId id="305"/>
            <p14:sldId id="306"/>
            <p14:sldId id="307"/>
            <p14:sldId id="308"/>
            <p14:sldId id="309"/>
            <p14:sldId id="310"/>
            <p14:sldId id="293"/>
            <p14:sldId id="258"/>
            <p14:sldId id="259"/>
            <p14:sldId id="330"/>
            <p14:sldId id="296"/>
            <p14:sldId id="297"/>
            <p14:sldId id="298"/>
            <p14:sldId id="300"/>
            <p14:sldId id="301"/>
            <p14:sldId id="303"/>
            <p14:sldId id="331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9" d="100"/>
          <a:sy n="79" d="100"/>
        </p:scale>
        <p:origin x="-111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55F40-3A2E-466C-98C7-CCA736FCAD06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F1B28-7AED-435D-BBA1-14EB85CCF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44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5103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8375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4689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7228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9524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7516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Choregus</a:t>
            </a:r>
            <a:r>
              <a:rPr lang="en-US" b="1" dirty="0" smtClean="0"/>
              <a:t> (</a:t>
            </a:r>
            <a:r>
              <a:rPr lang="en-US" b="1" dirty="0" err="1" smtClean="0"/>
              <a:t>ker</a:t>
            </a:r>
            <a:r>
              <a:rPr lang="en-US" b="1" dirty="0" smtClean="0"/>
              <a:t>-ray-</a:t>
            </a:r>
            <a:r>
              <a:rPr lang="en-US" b="1" dirty="0" err="1" smtClean="0"/>
              <a:t>gus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0792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741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8069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2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384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0242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697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4944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Parodos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9900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69315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5336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8A7329-154E-4BDE-B474-000DDD66621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4729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34787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17166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93057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0043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5875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97885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3216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08049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4139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27711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1658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75125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751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9229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1272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529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Pair-uh- dahs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164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7265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1B28-7AED-435D-BBA1-14EB85CCFC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591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DB71-1682-4642-B460-BCD617C33E64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F0157-77CF-4EF7-85BC-601ECB7FFC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DB71-1682-4642-B460-BCD617C33E64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0157-77CF-4EF7-85BC-601ECB7FF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DB71-1682-4642-B460-BCD617C33E64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0157-77CF-4EF7-85BC-601ECB7FF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33B905A-EDCD-429B-B0F1-E204660997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86445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48A717A-78D1-401B-9CC7-3403745C37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10380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DB71-1682-4642-B460-BCD617C33E64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0157-77CF-4EF7-85BC-601ECB7FF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DB71-1682-4642-B460-BCD617C33E64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0157-77CF-4EF7-85BC-601ECB7FFC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DB71-1682-4642-B460-BCD617C33E64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0157-77CF-4EF7-85BC-601ECB7FFC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DB71-1682-4642-B460-BCD617C33E64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0157-77CF-4EF7-85BC-601ECB7FFC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DB71-1682-4642-B460-BCD617C33E64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0157-77CF-4EF7-85BC-601ECB7FF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DB71-1682-4642-B460-BCD617C33E64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0157-77CF-4EF7-85BC-601ECB7FF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DB71-1682-4642-B460-BCD617C33E64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0157-77CF-4EF7-85BC-601ECB7FF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DB71-1682-4642-B460-BCD617C33E64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0157-77CF-4EF7-85BC-601ECB7FF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B1DB71-1682-4642-B460-BCD617C33E64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2F0157-77CF-4EF7-85BC-601ECB7FFC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btinternet.com/~chrisvervain/TerraCottaSlaveB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Antigone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Everything you need to know to get 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4524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982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Performers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The performers in Greek </a:t>
            </a:r>
            <a:r>
              <a:rPr lang="en-US" dirty="0" smtClean="0"/>
              <a:t>theater </a:t>
            </a:r>
            <a:r>
              <a:rPr lang="en-US" dirty="0"/>
              <a:t>can be divided into 4 categories: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/>
              <a:t>Actors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/>
              <a:t>Chorus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/>
              <a:t>Supernumeraries (non-speaking extras)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/>
              <a:t>Musicians</a:t>
            </a:r>
          </a:p>
        </p:txBody>
      </p:sp>
    </p:spTree>
    <p:extLst>
      <p:ext uri="{BB962C8B-B14F-4D97-AF65-F5344CB8AC3E}">
        <p14:creationId xmlns:p14="http://schemas.microsoft.com/office/powerpoint/2010/main" xmlns="" val="305834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Actors</a:t>
            </a:r>
            <a:endParaRPr lang="en-US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 around 430 B.C. the rules of the contests restricted the number of speaking actors to</a:t>
            </a:r>
            <a:r>
              <a:rPr lang="en-US" b="1" dirty="0"/>
              <a:t> three </a:t>
            </a:r>
            <a:r>
              <a:rPr lang="en-US" dirty="0"/>
              <a:t>for each playwright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This rule did not restrict the number of roles to three because a single actor could play several roles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actors were </a:t>
            </a:r>
            <a:r>
              <a:rPr lang="en-US" b="1" dirty="0" smtClean="0"/>
              <a:t>a</a:t>
            </a:r>
            <a:r>
              <a:rPr lang="en-US" b="1" dirty="0" smtClean="0"/>
              <a:t>ll </a:t>
            </a:r>
            <a:r>
              <a:rPr lang="en-US" b="1" dirty="0" smtClean="0"/>
              <a:t>men</a:t>
            </a:r>
            <a:r>
              <a:rPr lang="en-US" dirty="0" smtClean="0"/>
              <a:t>—they played both the male and female roles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494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96" charset="0"/>
              </a:rPr>
              <a:t>The Actors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Comic Sans MS" pitchFamily="96" charset="0"/>
              </a:rPr>
              <a:t>Behind the orchestra was a platform where</a:t>
            </a:r>
          </a:p>
          <a:p>
            <a:pPr lvl="1" eaLnBrk="1" hangingPunct="1"/>
            <a:r>
              <a:rPr lang="en-US" sz="2800" dirty="0">
                <a:latin typeface="Comic Sans MS" pitchFamily="96" charset="0"/>
              </a:rPr>
              <a:t>T</a:t>
            </a:r>
            <a:r>
              <a:rPr lang="en-US" sz="2800" dirty="0" smtClean="0">
                <a:latin typeface="Comic Sans MS" pitchFamily="96" charset="0"/>
              </a:rPr>
              <a:t>he actors spoke their lines from behind huge masks.</a:t>
            </a:r>
          </a:p>
          <a:p>
            <a:pPr lvl="1" eaLnBrk="1" hangingPunct="1"/>
            <a:r>
              <a:rPr lang="en-US" sz="2800" dirty="0" smtClean="0">
                <a:latin typeface="Comic Sans MS" pitchFamily="96" charset="0"/>
              </a:rPr>
              <a:t>To aid in </a:t>
            </a:r>
            <a:r>
              <a:rPr lang="en-US" sz="2800" dirty="0" smtClean="0">
                <a:latin typeface="Comic Sans MS" pitchFamily="96" charset="0"/>
              </a:rPr>
              <a:t>viewing,  </a:t>
            </a:r>
            <a:r>
              <a:rPr lang="en-US" sz="2800" dirty="0" smtClean="0">
                <a:latin typeface="Comic Sans MS" pitchFamily="96" charset="0"/>
              </a:rPr>
              <a:t>actors wore oversized, </a:t>
            </a:r>
            <a:r>
              <a:rPr lang="en-US" sz="2800" dirty="0" smtClean="0">
                <a:latin typeface="Comic Sans MS" pitchFamily="96" charset="0"/>
              </a:rPr>
              <a:t>well- </a:t>
            </a:r>
            <a:r>
              <a:rPr lang="en-US" sz="2800" dirty="0" smtClean="0">
                <a:latin typeface="Comic Sans MS" pitchFamily="96" charset="0"/>
              </a:rPr>
              <a:t>padded costumes, and boots with raised soles (stilts). </a:t>
            </a:r>
          </a:p>
          <a:p>
            <a:pPr lvl="1" eaLnBrk="1" hangingPunct="1"/>
            <a:r>
              <a:rPr lang="en-US" sz="2800" dirty="0" smtClean="0">
                <a:latin typeface="Comic Sans MS" pitchFamily="96" charset="0"/>
              </a:rPr>
              <a:t>These masks had exaggerated mouthpieces that amplified the actors’ voices.  Chanting also help to amplify their voices.</a:t>
            </a:r>
          </a:p>
          <a:p>
            <a:pPr lvl="1" eaLnBrk="1" hangingPunct="1"/>
            <a:r>
              <a:rPr lang="en-US" sz="2800" dirty="0" smtClean="0">
                <a:latin typeface="Comic Sans MS" pitchFamily="96" charset="0"/>
              </a:rPr>
              <a:t>Many masks were stylized into familiar character types that were easily recognized by the audience.</a:t>
            </a:r>
          </a:p>
        </p:txBody>
      </p:sp>
    </p:spTree>
    <p:extLst>
      <p:ext uri="{BB962C8B-B14F-4D97-AF65-F5344CB8AC3E}">
        <p14:creationId xmlns:p14="http://schemas.microsoft.com/office/powerpoint/2010/main" xmlns="" val="210264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Chorus</a:t>
            </a:r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The tragic chorus was composed of 15 men</a:t>
            </a:r>
          </a:p>
          <a:p>
            <a:r>
              <a:rPr lang="en-US" sz="2400" dirty="0" smtClean="0"/>
              <a:t>Also wore  masks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choruses usually performed in unison, but sometimes as two subgroups that </a:t>
            </a:r>
            <a:r>
              <a:rPr lang="en-US" sz="2400" dirty="0" smtClean="0"/>
              <a:t>responded </a:t>
            </a:r>
            <a:r>
              <a:rPr lang="en-US" sz="2400" dirty="0"/>
              <a:t>to each </a:t>
            </a:r>
            <a:r>
              <a:rPr lang="en-US" sz="2400" dirty="0" smtClean="0"/>
              <a:t>other.</a:t>
            </a:r>
          </a:p>
          <a:p>
            <a:r>
              <a:rPr lang="en-US" dirty="0" smtClean="0"/>
              <a:t>All the actors were men, and the choruses were well-trained boys.</a:t>
            </a:r>
          </a:p>
          <a:p>
            <a:endParaRPr lang="en-US" sz="2400" dirty="0"/>
          </a:p>
        </p:txBody>
      </p:sp>
      <p:pic>
        <p:nvPicPr>
          <p:cNvPr id="212998" name="Picture 6" descr="chor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752600"/>
            <a:ext cx="3495956" cy="45275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1583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Chorus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/>
            <a:r>
              <a:rPr lang="en-US" dirty="0"/>
              <a:t>They entered after the prologue.</a:t>
            </a:r>
          </a:p>
          <a:p>
            <a:pPr marL="609600" indent="-609600"/>
            <a:r>
              <a:rPr lang="en-US" dirty="0"/>
              <a:t>They performed choral odes (songs and </a:t>
            </a:r>
            <a:r>
              <a:rPr lang="en-US" dirty="0" smtClean="0"/>
              <a:t>dances) </a:t>
            </a:r>
            <a:r>
              <a:rPr lang="en-US" dirty="0"/>
              <a:t>between the </a:t>
            </a:r>
            <a:r>
              <a:rPr lang="en-US" dirty="0" smtClean="0"/>
              <a:t>episodes (scenes).</a:t>
            </a:r>
          </a:p>
          <a:p>
            <a:pPr marL="1009650" lvl="1" indent="-609600"/>
            <a:r>
              <a:rPr lang="en-US" u="sng" dirty="0" smtClean="0"/>
              <a:t>Ode</a:t>
            </a:r>
            <a:r>
              <a:rPr lang="en-US" dirty="0" smtClean="0"/>
              <a:t>- indicates the end of a scene - also used to provide the chorus’s response to the proceeding scene.</a:t>
            </a:r>
          </a:p>
          <a:p>
            <a:pPr marL="1009650" lvl="1" indent="-609600"/>
            <a:r>
              <a:rPr lang="en-US" dirty="0" smtClean="0"/>
              <a:t>Strophe and Antistrophe</a:t>
            </a:r>
            <a:endParaRPr lang="en-US" dirty="0"/>
          </a:p>
          <a:p>
            <a:pPr marL="609600" indent="-609600"/>
            <a:r>
              <a:rPr lang="en-US" dirty="0"/>
              <a:t>Playwrights were assigned a “</a:t>
            </a:r>
            <a:r>
              <a:rPr lang="en-US" b="1" dirty="0" smtClean="0"/>
              <a:t>choragus</a:t>
            </a:r>
            <a:r>
              <a:rPr lang="en-US" dirty="0"/>
              <a:t>” – </a:t>
            </a:r>
            <a:r>
              <a:rPr lang="en-US" dirty="0" smtClean="0"/>
              <a:t>a leader of the chorus who was a </a:t>
            </a:r>
            <a:r>
              <a:rPr lang="en-US" dirty="0"/>
              <a:t>wealthy citizen paid to train and costume the chorus and musicians.</a:t>
            </a:r>
          </a:p>
        </p:txBody>
      </p:sp>
    </p:spTree>
    <p:extLst>
      <p:ext uri="{BB962C8B-B14F-4D97-AF65-F5344CB8AC3E}">
        <p14:creationId xmlns:p14="http://schemas.microsoft.com/office/powerpoint/2010/main" xmlns="" val="330904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Chorus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>
              <a:buNone/>
            </a:pPr>
            <a:endParaRPr lang="en-US" sz="2800" b="1" dirty="0" smtClean="0">
              <a:solidFill>
                <a:schemeClr val="folHlink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 smtClean="0"/>
              <a:t>To provide background information for the </a:t>
            </a:r>
            <a:r>
              <a:rPr lang="en-US" sz="2800" dirty="0" smtClean="0"/>
              <a:t>audience; to express </a:t>
            </a:r>
            <a:r>
              <a:rPr lang="en-US" sz="2800" dirty="0" smtClean="0"/>
              <a:t>the author's point of view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 smtClean="0"/>
              <a:t>To talk </a:t>
            </a:r>
            <a:r>
              <a:rPr lang="en-US" sz="2800" dirty="0" smtClean="0"/>
              <a:t>to and </a:t>
            </a:r>
            <a:r>
              <a:rPr lang="en-US" sz="2800" dirty="0" smtClean="0"/>
              <a:t>give advice to the main characters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 smtClean="0"/>
              <a:t>To interpret important events that occur in drama. They </a:t>
            </a:r>
            <a:r>
              <a:rPr lang="en-US" sz="2800" dirty="0" smtClean="0"/>
              <a:t>help to </a:t>
            </a:r>
            <a:r>
              <a:rPr lang="en-US" sz="2800" dirty="0" smtClean="0"/>
              <a:t>establish the mood and heighten the dramatic effects.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 smtClean="0"/>
              <a:t>To add</a:t>
            </a:r>
            <a:r>
              <a:rPr lang="en-US" sz="2800" dirty="0" smtClean="0"/>
              <a:t> </a:t>
            </a:r>
            <a:r>
              <a:rPr lang="en-US" sz="2800" dirty="0" smtClean="0"/>
              <a:t>color, movement, and </a:t>
            </a:r>
            <a:r>
              <a:rPr lang="en-US" sz="2800" dirty="0" smtClean="0"/>
              <a:t>spectacle. </a:t>
            </a:r>
            <a:endParaRPr lang="en-US" sz="2800" dirty="0" smtClean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 smtClean="0"/>
              <a:t>To serve </a:t>
            </a:r>
            <a:r>
              <a:rPr lang="en-US" sz="2800" dirty="0" smtClean="0"/>
              <a:t>as the ideal spectator, reacting as the author would want 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en-US" sz="2800" dirty="0" smtClean="0"/>
          </a:p>
          <a:p>
            <a:pPr marL="609600" indent="-609600">
              <a:buFont typeface="Wingdings" pitchFamily="2" charset="2"/>
              <a:buAutoNum type="arabicPeriod"/>
            </a:pPr>
            <a:endParaRPr lang="en-US" sz="2800" dirty="0" smtClean="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6928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Masks</a:t>
            </a:r>
          </a:p>
        </p:txBody>
      </p:sp>
      <p:pic>
        <p:nvPicPr>
          <p:cNvPr id="217094" name="Picture 6" descr="greek mask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19200"/>
            <a:ext cx="4020519" cy="53741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709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All of the performers, except musicians, wore masks. The masks served several purposes: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dirty="0"/>
              <a:t>Facilitated rapid change of roles.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dirty="0"/>
              <a:t>Made it easier for male actors to play female characters.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dirty="0"/>
              <a:t>Helped the actor in assuming roles of different types.</a:t>
            </a:r>
          </a:p>
        </p:txBody>
      </p:sp>
    </p:spTree>
    <p:extLst>
      <p:ext uri="{BB962C8B-B14F-4D97-AF65-F5344CB8AC3E}">
        <p14:creationId xmlns:p14="http://schemas.microsoft.com/office/powerpoint/2010/main" xmlns="" val="3390501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Sample Greek Theatre Masks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243263" y="1543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7652" name="Picture 3" descr="mask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26574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850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a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233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609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Greek Theater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97363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Theater in </a:t>
            </a:r>
            <a:r>
              <a:rPr lang="en-US" dirty="0" smtClean="0"/>
              <a:t>the Western World can be traced back to ancient Greece (c. 500 B.C.)</a:t>
            </a:r>
          </a:p>
          <a:p>
            <a:r>
              <a:rPr lang="en-US" dirty="0" smtClean="0"/>
              <a:t>Greek drama was presented exclusively at festivals honoring Dionysus.</a:t>
            </a:r>
          </a:p>
          <a:p>
            <a:r>
              <a:rPr lang="en-US" dirty="0" smtClean="0"/>
              <a:t>Dionysus was the god of wine and </a:t>
            </a:r>
            <a:r>
              <a:rPr lang="en-US" dirty="0" smtClean="0"/>
              <a:t>fertility; </a:t>
            </a:r>
            <a:r>
              <a:rPr lang="en-US" dirty="0" smtClean="0"/>
              <a:t>his blessing was sought to ensure the fertility of human beings and the land.</a:t>
            </a:r>
          </a:p>
          <a:p>
            <a:endParaRPr lang="en-US" dirty="0"/>
          </a:p>
        </p:txBody>
      </p:sp>
      <p:pic>
        <p:nvPicPr>
          <p:cNvPr id="4" name="Picture 6" descr="bacch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54563" y="1600200"/>
            <a:ext cx="3824287" cy="4530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303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btinternet.com/~chrisvervain/TerraCottaSlaveB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737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067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Comic Sans MS" pitchFamily="96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en-US" dirty="0" smtClean="0">
              <a:latin typeface="Comic Sans MS" pitchFamily="96" charset="0"/>
            </a:endParaRPr>
          </a:p>
        </p:txBody>
      </p:sp>
      <p:pic>
        <p:nvPicPr>
          <p:cNvPr id="25604" name="Picture 4" descr="greek chor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4403" y="1295400"/>
            <a:ext cx="3955847" cy="48958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195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u="sng" dirty="0" smtClean="0">
                <a:cs typeface="Times New Roman" pitchFamily="16" charset="0"/>
              </a:rPr>
              <a:t>Prologue</a:t>
            </a:r>
            <a:r>
              <a:rPr lang="en-US" b="1" dirty="0" smtClean="0">
                <a:cs typeface="Times New Roman" pitchFamily="16" charset="0"/>
              </a:rPr>
              <a:t> - </a:t>
            </a:r>
            <a:r>
              <a:rPr lang="en-US" dirty="0" smtClean="0">
                <a:cs typeface="Times New Roman" pitchFamily="16" charset="0"/>
              </a:rPr>
              <a:t>the opening scene - the background of the story is established, usually by a single actor or in a dialogue between two actors.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b="1" i="1" u="sng" dirty="0" err="1" smtClean="0">
                <a:cs typeface="Times New Roman" pitchFamily="16" charset="0"/>
              </a:rPr>
              <a:t>Parodos</a:t>
            </a:r>
            <a:r>
              <a:rPr lang="en-US" dirty="0" smtClean="0">
                <a:cs typeface="Times New Roman" pitchFamily="16" charset="0"/>
              </a:rPr>
              <a:t> - the entrance of the chorus, usually chanting a lyric which bears some relation to the main theme of the play.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b="1" i="1" u="sng" dirty="0" smtClean="0"/>
              <a:t>Episode</a:t>
            </a:r>
            <a:r>
              <a:rPr lang="en-US" dirty="0" smtClean="0"/>
              <a:t> – the counterpart of the modern act or scene - the plot is developed through action and dialogue between the actors, with the chorus sometimes playing a minor role.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815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Ode </a:t>
            </a:r>
            <a:r>
              <a:rPr lang="en-US" sz="3200" u="sng" dirty="0" smtClean="0"/>
              <a:t>- </a:t>
            </a:r>
            <a:r>
              <a:rPr lang="en-US" sz="3200" dirty="0" smtClean="0"/>
              <a:t>Each </a:t>
            </a:r>
            <a:r>
              <a:rPr lang="en-US" sz="3200" dirty="0" smtClean="0"/>
              <a:t>scene is followed by an ode. These odes serve both to separate one scene from the next, </a:t>
            </a:r>
            <a:r>
              <a:rPr lang="en-US" sz="3200" dirty="0" smtClean="0"/>
              <a:t>(since </a:t>
            </a:r>
            <a:r>
              <a:rPr lang="en-US" sz="3200" dirty="0" smtClean="0"/>
              <a:t>there were no </a:t>
            </a:r>
            <a:r>
              <a:rPr lang="en-US" sz="3200" dirty="0" smtClean="0"/>
              <a:t>curtains), </a:t>
            </a:r>
            <a:r>
              <a:rPr lang="en-US" sz="3200" dirty="0" smtClean="0"/>
              <a:t>and to provide the </a:t>
            </a:r>
            <a:r>
              <a:rPr lang="en-US" sz="3200" dirty="0" smtClean="0"/>
              <a:t>Chorus’s </a:t>
            </a:r>
            <a:r>
              <a:rPr lang="en-US" sz="3200" dirty="0" smtClean="0"/>
              <a:t>response to the preceding </a:t>
            </a:r>
            <a:r>
              <a:rPr lang="en-US" sz="3200" dirty="0" smtClean="0"/>
              <a:t> </a:t>
            </a:r>
            <a:r>
              <a:rPr lang="en-US" sz="3200" dirty="0" err="1" smtClean="0"/>
              <a:t>scene</a:t>
            </a:r>
            <a:r>
              <a:rPr lang="en-US" sz="3200" dirty="0" err="1" smtClean="0">
                <a:solidFill>
                  <a:schemeClr val="bg1"/>
                </a:solidFill>
              </a:rPr>
              <a:t>scene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3200" b="1" i="1" u="sng" dirty="0" err="1" smtClean="0">
                <a:cs typeface="Times New Roman" pitchFamily="16" charset="0"/>
              </a:rPr>
              <a:t>Exodos</a:t>
            </a:r>
            <a:r>
              <a:rPr lang="en-US" sz="3200" b="1" i="1" u="sng" dirty="0" smtClean="0">
                <a:cs typeface="Times New Roman" pitchFamily="16" charset="0"/>
              </a:rPr>
              <a:t> </a:t>
            </a:r>
            <a:r>
              <a:rPr lang="en-US" sz="3200" dirty="0" smtClean="0">
                <a:cs typeface="Times New Roman" pitchFamily="16" charset="0"/>
              </a:rPr>
              <a:t>- </a:t>
            </a:r>
            <a:r>
              <a:rPr lang="en-US" sz="3200" dirty="0" smtClean="0">
                <a:cs typeface="Times New Roman" pitchFamily="16" charset="0"/>
              </a:rPr>
              <a:t>the final action, ended by the ceremonial exit of all the players.</a:t>
            </a:r>
            <a:r>
              <a:rPr lang="en-US" sz="32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720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Antigone </a:t>
            </a:r>
            <a:r>
              <a:rPr lang="en-US" sz="4000" dirty="0" smtClean="0"/>
              <a:t>is a tragedy.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359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Comic Sans MS" pitchFamily="96" charset="0"/>
              </a:rPr>
              <a:t>Aristotle’s View of Tragedy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Aristotle, the Greek philosopher, was the first to define </a:t>
            </a:r>
            <a:r>
              <a:rPr lang="en-US" b="1" i="1" dirty="0" smtClean="0"/>
              <a:t>tragedy</a:t>
            </a:r>
            <a:r>
              <a:rPr lang="en-US" b="1" dirty="0" smtClean="0"/>
              <a:t>, </a:t>
            </a:r>
            <a:r>
              <a:rPr lang="en-US" dirty="0" smtClean="0"/>
              <a:t>and critics have argued about it ever since.</a:t>
            </a:r>
          </a:p>
          <a:p>
            <a:pPr eaLnBrk="1" hangingPunct="1"/>
            <a:r>
              <a:rPr lang="en-US" dirty="0" smtClean="0"/>
              <a:t>Aristotle’s definition of </a:t>
            </a:r>
            <a:r>
              <a:rPr lang="en-US" u="sng" dirty="0" smtClean="0"/>
              <a:t>tragedy</a:t>
            </a:r>
            <a:r>
              <a:rPr lang="en-US" dirty="0" smtClean="0"/>
              <a:t>: </a:t>
            </a:r>
          </a:p>
          <a:p>
            <a:pPr lvl="1" eaLnBrk="1" hangingPunct="1"/>
            <a:r>
              <a:rPr lang="en-US" sz="2400" dirty="0" smtClean="0"/>
              <a:t>to arouse pity and fear in 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	the audience so that </a:t>
            </a:r>
            <a:r>
              <a:rPr lang="en-US" sz="2400" dirty="0" smtClean="0"/>
              <a:t>they</a:t>
            </a:r>
            <a:r>
              <a:rPr lang="en-US" sz="2400" dirty="0" smtClean="0"/>
              <a:t> </a:t>
            </a:r>
            <a:r>
              <a:rPr lang="en-US" sz="2400" dirty="0" smtClean="0"/>
              <a:t>may 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	be purged, or cleansed, of 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	these unsettling emotions</a:t>
            </a:r>
          </a:p>
        </p:txBody>
      </p:sp>
      <p:pic>
        <p:nvPicPr>
          <p:cNvPr id="45060" name="Picture 4" descr="aristo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2020888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403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omic Sans MS" pitchFamily="96" charset="0"/>
              </a:rPr>
              <a:t>Aristotle’s View of Tragedy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u="sng" dirty="0" smtClean="0">
                <a:latin typeface="Comic Sans MS" pitchFamily="96" charset="0"/>
              </a:rPr>
              <a:t>Catharsis</a:t>
            </a:r>
            <a:r>
              <a:rPr lang="en-US" sz="3200" dirty="0" smtClean="0">
                <a:latin typeface="Comic Sans MS" pitchFamily="96" charset="0"/>
              </a:rPr>
              <a:t>: </a:t>
            </a:r>
          </a:p>
          <a:p>
            <a:pPr lvl="1" eaLnBrk="1" hangingPunct="1"/>
            <a:r>
              <a:rPr lang="en-US" sz="3200" dirty="0" smtClean="0">
                <a:latin typeface="Comic Sans MS" pitchFamily="96" charset="0"/>
              </a:rPr>
              <a:t>emotional purging</a:t>
            </a:r>
          </a:p>
          <a:p>
            <a:pPr lvl="1" eaLnBrk="1" hangingPunct="1"/>
            <a:r>
              <a:rPr lang="en-US" sz="3200" dirty="0" smtClean="0">
                <a:latin typeface="Comic Sans MS" pitchFamily="96" charset="0"/>
              </a:rPr>
              <a:t>a strangely pleasurable sense of emotional release we experience after watching a great tragedy</a:t>
            </a:r>
          </a:p>
          <a:p>
            <a:pPr lvl="1" eaLnBrk="1" hangingPunct="1"/>
            <a:r>
              <a:rPr lang="en-US" sz="3200" dirty="0" smtClean="0">
                <a:latin typeface="Comic Sans MS" pitchFamily="96" charset="0"/>
              </a:rPr>
              <a:t>for some reason, we usually feel exhilarated, not depressed, after a tragedy</a:t>
            </a:r>
          </a:p>
          <a:p>
            <a:pPr eaLnBrk="1" hangingPunct="1"/>
            <a:endParaRPr lang="en-US" dirty="0" smtClean="0">
              <a:latin typeface="Comic Sans MS" pitchFamily="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6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omic Sans MS" pitchFamily="96" charset="0"/>
              </a:rPr>
              <a:t>Aristotle’s View of Tragedy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According to Aristotle, we can only feel pity and fear after a tragedy if there is a tragic hero or heroine.</a:t>
            </a:r>
          </a:p>
          <a:p>
            <a:pPr eaLnBrk="1" hangingPunct="1">
              <a:buFontTx/>
              <a:buNone/>
            </a:pPr>
            <a:endParaRPr lang="en-US" dirty="0" smtClean="0">
              <a:latin typeface="Comic Sans MS" pitchFamily="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14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omic Sans MS" pitchFamily="96" charset="0"/>
              </a:rPr>
              <a:t>Aristotle’s View of Tragedy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b="1" u="sng" dirty="0" smtClean="0"/>
              <a:t>Tragic hero/heroine</a:t>
            </a:r>
            <a:r>
              <a:rPr lang="en-US" sz="2800" dirty="0" smtClean="0"/>
              <a:t>: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A character who is neither completely good nor completely bad but rather somewhere in the middle. He/she does have good intentions.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Someone “who is highly renowned and prosperous,” which in Aristotle’s day meant a member of a royal family or someone who </a:t>
            </a:r>
            <a:r>
              <a:rPr lang="en-US" sz="2800" dirty="0" smtClean="0"/>
              <a:t>held </a:t>
            </a:r>
            <a:r>
              <a:rPr lang="en-US" sz="2800" dirty="0" smtClean="0"/>
              <a:t>a high or elevated place in society.</a:t>
            </a:r>
          </a:p>
        </p:txBody>
      </p:sp>
    </p:spTree>
    <p:extLst>
      <p:ext uri="{BB962C8B-B14F-4D97-AF65-F5344CB8AC3E}">
        <p14:creationId xmlns:p14="http://schemas.microsoft.com/office/powerpoint/2010/main" xmlns="" val="289857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omic Sans MS" pitchFamily="96" charset="0"/>
              </a:rPr>
              <a:t>Aristotle’s View of Tragedy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buClr>
                <a:schemeClr val="bg1"/>
              </a:buClr>
            </a:pPr>
            <a:r>
              <a:rPr lang="en-US" sz="2800" b="1" u="sng" dirty="0" smtClean="0"/>
              <a:t>Tragic hero/heroine continued</a:t>
            </a:r>
            <a:r>
              <a:rPr lang="en-US" sz="2800" dirty="0" smtClean="0"/>
              <a:t>:</a:t>
            </a:r>
          </a:p>
          <a:p>
            <a:pPr marL="990600" lvl="1" indent="-533400">
              <a:buClr>
                <a:schemeClr val="bg1"/>
              </a:buClr>
            </a:pPr>
            <a:r>
              <a:rPr lang="en-US" sz="2600" dirty="0" smtClean="0"/>
              <a:t>*The </a:t>
            </a:r>
            <a:r>
              <a:rPr lang="en-US" sz="2600" dirty="0" smtClean="0"/>
              <a:t>character must possess a flaw (</a:t>
            </a:r>
            <a:r>
              <a:rPr lang="en-US" sz="2600" b="1" dirty="0" smtClean="0"/>
              <a:t>tragic flaw</a:t>
            </a:r>
            <a:r>
              <a:rPr lang="en-US" sz="2600" dirty="0" smtClean="0"/>
              <a:t>) in his/her personality that is taken to an extreme and impairs his/her judgment.</a:t>
            </a:r>
          </a:p>
          <a:p>
            <a:pPr marL="990600" lvl="1" indent="-533400" eaLnBrk="1" hangingPunct="1">
              <a:buClr>
                <a:schemeClr val="bg1"/>
              </a:buClr>
              <a:buFontTx/>
              <a:buAutoNum type="arabicPeriod" startAt="4"/>
            </a:pPr>
            <a:r>
              <a:rPr lang="en-US" sz="2600" dirty="0" smtClean="0"/>
              <a:t>*This </a:t>
            </a:r>
            <a:r>
              <a:rPr lang="en-US" sz="2600" dirty="0" smtClean="0"/>
              <a:t>tragic flaw leads to the hero’s/ heroine’s own downfall (a </a:t>
            </a:r>
            <a:r>
              <a:rPr lang="en-US" sz="2600" b="1" dirty="0" smtClean="0"/>
              <a:t>major</a:t>
            </a:r>
            <a:r>
              <a:rPr lang="en-US" sz="2600" dirty="0" smtClean="0"/>
              <a:t> </a:t>
            </a:r>
            <a:r>
              <a:rPr lang="en-US" sz="2600" b="1" dirty="0" smtClean="0"/>
              <a:t>catastrophe</a:t>
            </a:r>
            <a:r>
              <a:rPr lang="en-US" sz="2600" dirty="0" smtClean="0"/>
              <a:t>).</a:t>
            </a:r>
          </a:p>
          <a:p>
            <a:pPr marL="990600" lvl="1" indent="-533400" eaLnBrk="1" hangingPunct="1">
              <a:buClr>
                <a:schemeClr val="bg1"/>
              </a:buClr>
              <a:buFontTx/>
              <a:buAutoNum type="arabicPeriod" startAt="4"/>
            </a:pPr>
            <a:r>
              <a:rPr lang="en-US" sz="2600" dirty="0" smtClean="0"/>
              <a:t>*By </a:t>
            </a:r>
            <a:r>
              <a:rPr lang="en-US" sz="2600" dirty="0" smtClean="0"/>
              <a:t>the end of the play, the tragic hero recognizes his/her own error, accepts its tragic consequences, and is humbled.</a:t>
            </a:r>
          </a:p>
        </p:txBody>
      </p:sp>
    </p:spTree>
    <p:extLst>
      <p:ext uri="{BB962C8B-B14F-4D97-AF65-F5344CB8AC3E}">
        <p14:creationId xmlns:p14="http://schemas.microsoft.com/office/powerpoint/2010/main" xmlns="" val="280579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Greek Amphitheatre </a:t>
            </a:r>
            <a:endParaRPr lang="en-US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>
            <a:no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Plays were usually staged during the festival of </a:t>
            </a:r>
            <a:r>
              <a:rPr lang="en-US" sz="2800" dirty="0" smtClean="0"/>
              <a:t>Dionysus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Crowds of 15,000 people regularly attended the performances, and even criminals were released from prison in order to see the plays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6628" name="Picture 5" descr="dionysu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33600"/>
            <a:ext cx="1914525" cy="304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9002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omic Sans MS" pitchFamily="96" charset="0"/>
              </a:rPr>
              <a:t>Aristotle’s View of Tragedy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3200" dirty="0" smtClean="0"/>
              <a:t>As the audience, we feel:</a:t>
            </a:r>
          </a:p>
          <a:p>
            <a:pPr lvl="1" eaLnBrk="1" hangingPunct="1"/>
            <a:r>
              <a:rPr lang="en-US" sz="3200" b="1" u="sng" dirty="0" smtClean="0"/>
              <a:t>PITY</a:t>
            </a:r>
            <a:r>
              <a:rPr lang="en-US" sz="3200" dirty="0" smtClean="0"/>
              <a:t>: the hero’s punishment is too harsh for his crime, and he is a suffering human being who is flawed like us</a:t>
            </a:r>
          </a:p>
          <a:p>
            <a:pPr lvl="1" eaLnBrk="1" hangingPunct="1"/>
            <a:endParaRPr lang="en-US" sz="3200" dirty="0" smtClean="0"/>
          </a:p>
          <a:p>
            <a:pPr lvl="1" eaLnBrk="1" hangingPunct="1"/>
            <a:r>
              <a:rPr lang="en-US" sz="3200" b="1" u="sng" dirty="0" smtClean="0"/>
              <a:t>FEAR</a:t>
            </a:r>
            <a:r>
              <a:rPr lang="en-US" sz="3200" dirty="0" smtClean="0"/>
              <a:t>: the hero is better than we </a:t>
            </a:r>
            <a:r>
              <a:rPr lang="en-US" sz="3200" dirty="0" smtClean="0"/>
              <a:t>think we are, </a:t>
            </a:r>
            <a:r>
              <a:rPr lang="en-US" sz="3200" dirty="0" smtClean="0"/>
              <a:t>and still he failed, so what hope do we have?</a:t>
            </a:r>
          </a:p>
          <a:p>
            <a:pPr eaLnBrk="1" hangingPunct="1"/>
            <a:endParaRPr lang="en-US" dirty="0" smtClean="0">
              <a:latin typeface="Comic Sans MS" pitchFamily="96" charset="0"/>
            </a:endParaRPr>
          </a:p>
          <a:p>
            <a:pPr eaLnBrk="1" hangingPunct="1"/>
            <a:endParaRPr lang="en-US" dirty="0" smtClean="0">
              <a:latin typeface="Comic Sans MS" pitchFamily="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41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 drama or literary work in which the main character is brought to ruin or suffers extreme sorrow, especially as a consequence of a tragic flaw, moral weakness, or inability to cope with unfavorable circumstances.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562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larendon Condensed" pitchFamily="18" charset="0"/>
                <a:cs typeface="Times New Roman" charset="0"/>
              </a:rPr>
              <a:t>Sophocles</a:t>
            </a:r>
            <a:r>
              <a:rPr lang="en-US" smtClean="0"/>
              <a:t>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7315200" cy="556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cs typeface="Times New Roman" charset="0"/>
              </a:rPr>
              <a:t>496-406 B.C.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>
                <a:cs typeface="Times New Roman" charset="0"/>
              </a:rPr>
              <a:t>considered the greatest of the ancient Greek playwrights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>
                <a:cs typeface="Times New Roman" charset="0"/>
              </a:rPr>
              <a:t>Sophocles was known for his musical, poetic, and dramatic talents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>
                <a:cs typeface="Times New Roman" charset="0"/>
              </a:rPr>
              <a:t>At the age of seventeen, he was the </a:t>
            </a:r>
            <a:r>
              <a:rPr lang="en-US" sz="2800" b="1" i="1" dirty="0" smtClean="0">
                <a:cs typeface="Times New Roman" charset="0"/>
              </a:rPr>
              <a:t>choragus</a:t>
            </a:r>
            <a:r>
              <a:rPr lang="en-US" sz="2800" dirty="0" smtClean="0">
                <a:cs typeface="Times New Roman" charset="0"/>
              </a:rPr>
              <a:t>, or </a:t>
            </a:r>
            <a:r>
              <a:rPr lang="en-US" sz="2800" b="1" dirty="0" smtClean="0">
                <a:cs typeface="Times New Roman" charset="0"/>
              </a:rPr>
              <a:t>chorus leader</a:t>
            </a:r>
            <a:endParaRPr lang="en-US" sz="2800" b="1" dirty="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7086600" y="304800"/>
          <a:ext cx="1493838" cy="1905000"/>
        </p:xfrm>
        <a:graphic>
          <a:graphicData uri="http://schemas.openxmlformats.org/presentationml/2006/ole">
            <p:oleObj spid="_x0000_s1038" name="Photo Editor Photo" r:id="rId4" imgW="1209524" imgH="1542857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245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172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larendon Condensed" pitchFamily="18" charset="0"/>
                <a:cs typeface="Times New Roman" charset="0"/>
              </a:rPr>
              <a:t>Sophocles, Cont.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6553200" cy="563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charset="0"/>
              </a:rPr>
              <a:t>When he was twenty eight, he caused a sensation by winning first prize for tragedy at the festival of Dionysus, defeating Aeschylus, the leading </a:t>
            </a:r>
            <a:r>
              <a:rPr lang="en-US" dirty="0" smtClean="0">
                <a:cs typeface="Times New Roman" charset="0"/>
              </a:rPr>
              <a:t>playwright of </a:t>
            </a:r>
            <a:r>
              <a:rPr lang="en-US" dirty="0" smtClean="0">
                <a:cs typeface="Times New Roman" charset="0"/>
              </a:rPr>
              <a:t>the day.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charset="0"/>
              </a:rPr>
              <a:t>Over the next sixty-two years, Sophocles went on to win twenty-four first prizes and seven second prizes in thirty-one competitions--the best record of any Greek playwright.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An actor, Sophocles performed in many of his own plays.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He had a weak voice—gave up his acting career for other things.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He was also a priest and general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>
              <a:latin typeface="Arial" charset="0"/>
              <a:cs typeface="Times New Roman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6875" y="0"/>
            <a:ext cx="2397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922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larendon Condensed" pitchFamily="18" charset="0"/>
                <a:cs typeface="Times New Roman" charset="0"/>
              </a:rPr>
              <a:t>Sophocles, Cont.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305800" cy="5257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cs typeface="Times New Roman" charset="0"/>
              </a:rPr>
              <a:t>W</a:t>
            </a:r>
            <a:r>
              <a:rPr lang="en-US" sz="3200" dirty="0" smtClean="0">
                <a:cs typeface="Times New Roman" charset="0"/>
              </a:rPr>
              <a:t>rote </a:t>
            </a:r>
            <a:r>
              <a:rPr lang="en-US" sz="3200" dirty="0" smtClean="0">
                <a:cs typeface="Times New Roman" charset="0"/>
              </a:rPr>
              <a:t>more than one hundred and twenty tragedies, of which only seven survive today</a:t>
            </a:r>
            <a:r>
              <a:rPr lang="en-US" sz="32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cs typeface="Times New Roman" charset="0"/>
              </a:rPr>
              <a:t>His plays always contain a moral lesson--usually a caution against pride and religious indifference.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cs typeface="Times New Roman" charset="0"/>
              </a:rPr>
              <a:t>A</a:t>
            </a:r>
            <a:r>
              <a:rPr lang="en-US" sz="3200" dirty="0" smtClean="0">
                <a:cs typeface="Times New Roman" charset="0"/>
              </a:rPr>
              <a:t>lso </a:t>
            </a:r>
            <a:r>
              <a:rPr lang="en-US" sz="3200" dirty="0" smtClean="0">
                <a:cs typeface="Times New Roman" charset="0"/>
              </a:rPr>
              <a:t>a great technical innovator: He added a third actor to </a:t>
            </a:r>
            <a:r>
              <a:rPr lang="en-US" sz="3200" dirty="0" smtClean="0">
                <a:cs typeface="Times New Roman" charset="0"/>
              </a:rPr>
              <a:t>Aeschylus‘ original </a:t>
            </a:r>
            <a:r>
              <a:rPr lang="en-US" sz="3200" dirty="0" smtClean="0">
                <a:cs typeface="Times New Roman" charset="0"/>
              </a:rPr>
              <a:t>two, introduced painted sets, and expanded the size of the chorus to fifteen.</a:t>
            </a:r>
            <a:r>
              <a:rPr lang="en-US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492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larendon Condensed" pitchFamily="18" charset="0"/>
                <a:cs typeface="Times New Roman" charset="0"/>
              </a:rPr>
              <a:t>Sophocles, Cont.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73914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cs typeface="Times New Roman" charset="0"/>
              </a:rPr>
              <a:t>Sophocles wrote the three tragedies (trilogy) about King Oedipus of Thebes and his family  over a forty-year period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cs typeface="Times New Roman" charset="0"/>
              </a:rPr>
              <a:t>began with the third part of the story, </a:t>
            </a:r>
            <a:r>
              <a:rPr lang="en-US" sz="2800" i="1" dirty="0" smtClean="0">
                <a:cs typeface="Times New Roman" charset="0"/>
              </a:rPr>
              <a:t>Antigone</a:t>
            </a:r>
            <a:r>
              <a:rPr lang="en-US" sz="2800" dirty="0" smtClean="0">
                <a:cs typeface="Times New Roman" charset="0"/>
              </a:rPr>
              <a:t>, first performed in 442 B.C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cs typeface="Times New Roman" charset="0"/>
              </a:rPr>
              <a:t>Twelve years later, Sophocles backtracked and wrote the first part of the story, </a:t>
            </a:r>
            <a:r>
              <a:rPr lang="en-US" sz="2800" i="1" dirty="0" smtClean="0">
                <a:cs typeface="Times New Roman" charset="0"/>
              </a:rPr>
              <a:t>Oedipus the King</a:t>
            </a:r>
            <a:endParaRPr lang="en-US" sz="2800" dirty="0" smtClean="0"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cs typeface="Times New Roman" charset="0"/>
              </a:rPr>
              <a:t>In </a:t>
            </a:r>
            <a:r>
              <a:rPr lang="en-US" sz="2800" dirty="0" smtClean="0">
                <a:cs typeface="Times New Roman" charset="0"/>
              </a:rPr>
              <a:t>the </a:t>
            </a:r>
            <a:r>
              <a:rPr lang="en-US" sz="2800" dirty="0" smtClean="0">
                <a:cs typeface="Times New Roman" charset="0"/>
              </a:rPr>
              <a:t>last year of his </a:t>
            </a:r>
            <a:r>
              <a:rPr lang="en-US" sz="2800" dirty="0" smtClean="0">
                <a:cs typeface="Times New Roman" charset="0"/>
              </a:rPr>
              <a:t>life, Sophocles </a:t>
            </a:r>
            <a:r>
              <a:rPr lang="en-US" sz="2800" dirty="0" smtClean="0">
                <a:cs typeface="Times New Roman" charset="0"/>
              </a:rPr>
              <a:t>wrote the middle segment, </a:t>
            </a:r>
            <a:r>
              <a:rPr lang="en-US" sz="2800" i="1" dirty="0" smtClean="0">
                <a:cs typeface="Times New Roman" charset="0"/>
              </a:rPr>
              <a:t>Oedipus at </a:t>
            </a:r>
            <a:r>
              <a:rPr lang="en-US" sz="2800" i="1" dirty="0" err="1" smtClean="0">
                <a:cs typeface="Times New Roman" charset="0"/>
              </a:rPr>
              <a:t>Colonus</a:t>
            </a:r>
            <a:r>
              <a:rPr lang="en-US" sz="2800" dirty="0" smtClean="0">
                <a:cs typeface="Times New Roman" charset="0"/>
              </a:rPr>
              <a:t>.</a:t>
            </a: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5948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dirty="0" smtClean="0"/>
              <a:t>The Original Dysfunctional Family</a:t>
            </a: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381000" y="1219200"/>
            <a:ext cx="8305800" cy="5410200"/>
            <a:chOff x="180" y="540"/>
            <a:chExt cx="11700" cy="6300"/>
          </a:xfrm>
        </p:grpSpPr>
        <p:grpSp>
          <p:nvGrpSpPr>
            <p:cNvPr id="40964" name="Group 4"/>
            <p:cNvGrpSpPr>
              <a:grpSpLocks/>
            </p:cNvGrpSpPr>
            <p:nvPr/>
          </p:nvGrpSpPr>
          <p:grpSpPr bwMode="auto">
            <a:xfrm>
              <a:off x="180" y="540"/>
              <a:ext cx="11700" cy="6300"/>
              <a:chOff x="180" y="540"/>
              <a:chExt cx="11700" cy="6300"/>
            </a:xfrm>
          </p:grpSpPr>
          <p:sp>
            <p:nvSpPr>
              <p:cNvPr id="40966" name="Line 5"/>
              <p:cNvSpPr>
                <a:spLocks noChangeShapeType="1"/>
              </p:cNvSpPr>
              <p:nvPr/>
            </p:nvSpPr>
            <p:spPr bwMode="auto">
              <a:xfrm>
                <a:off x="2700" y="3420"/>
                <a:ext cx="7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67" name="Line 6"/>
              <p:cNvSpPr>
                <a:spLocks noChangeShapeType="1"/>
              </p:cNvSpPr>
              <p:nvPr/>
            </p:nvSpPr>
            <p:spPr bwMode="auto">
              <a:xfrm flipV="1">
                <a:off x="4140" y="540"/>
                <a:ext cx="0" cy="5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968" name="Group 7"/>
              <p:cNvGrpSpPr>
                <a:grpSpLocks/>
              </p:cNvGrpSpPr>
              <p:nvPr/>
            </p:nvGrpSpPr>
            <p:grpSpPr bwMode="auto">
              <a:xfrm>
                <a:off x="180" y="540"/>
                <a:ext cx="11700" cy="6300"/>
                <a:chOff x="180" y="540"/>
                <a:chExt cx="11700" cy="6300"/>
              </a:xfrm>
            </p:grpSpPr>
            <p:grpSp>
              <p:nvGrpSpPr>
                <p:cNvPr id="40969" name="Group 8"/>
                <p:cNvGrpSpPr>
                  <a:grpSpLocks/>
                </p:cNvGrpSpPr>
                <p:nvPr/>
              </p:nvGrpSpPr>
              <p:grpSpPr bwMode="auto">
                <a:xfrm>
                  <a:off x="7200" y="5760"/>
                  <a:ext cx="1980" cy="1080"/>
                  <a:chOff x="2160" y="2520"/>
                  <a:chExt cx="1980" cy="1080"/>
                </a:xfrm>
              </p:grpSpPr>
              <p:sp>
                <p:nvSpPr>
                  <p:cNvPr id="41012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520"/>
                    <a:ext cx="1980" cy="1080"/>
                  </a:xfrm>
                  <a:prstGeom prst="rect">
                    <a:avLst/>
                  </a:prstGeom>
                  <a:solidFill>
                    <a:srgbClr val="FF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13" name="WordArt 10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340" y="2880"/>
                    <a:ext cx="1530" cy="450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16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Antigone</a:t>
                    </a:r>
                  </a:p>
                </p:txBody>
              </p:sp>
            </p:grpSp>
            <p:grpSp>
              <p:nvGrpSpPr>
                <p:cNvPr id="40970" name="Group 11"/>
                <p:cNvGrpSpPr>
                  <a:grpSpLocks/>
                </p:cNvGrpSpPr>
                <p:nvPr/>
              </p:nvGrpSpPr>
              <p:grpSpPr bwMode="auto">
                <a:xfrm>
                  <a:off x="9900" y="5760"/>
                  <a:ext cx="1980" cy="1080"/>
                  <a:chOff x="5040" y="3600"/>
                  <a:chExt cx="1980" cy="1080"/>
                </a:xfrm>
              </p:grpSpPr>
              <p:sp>
                <p:nvSpPr>
                  <p:cNvPr id="41010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3600"/>
                    <a:ext cx="1980" cy="1080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11" name="WordArt 13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220" y="3960"/>
                    <a:ext cx="1530" cy="450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1600" kern="10" dirty="0" err="1" smtClean="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Haemon</a:t>
                    </a:r>
                    <a:endParaRPr lang="en-US" sz="1600" kern="10" dirty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Arial Black"/>
                    </a:endParaRPr>
                  </a:p>
                </p:txBody>
              </p:sp>
            </p:grpSp>
            <p:grpSp>
              <p:nvGrpSpPr>
                <p:cNvPr id="40971" name="Group 14"/>
                <p:cNvGrpSpPr>
                  <a:grpSpLocks/>
                </p:cNvGrpSpPr>
                <p:nvPr/>
              </p:nvGrpSpPr>
              <p:grpSpPr bwMode="auto">
                <a:xfrm>
                  <a:off x="4860" y="5760"/>
                  <a:ext cx="1980" cy="1080"/>
                  <a:chOff x="4320" y="6480"/>
                  <a:chExt cx="1980" cy="1080"/>
                </a:xfrm>
              </p:grpSpPr>
              <p:sp>
                <p:nvSpPr>
                  <p:cNvPr id="41008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6480"/>
                    <a:ext cx="1980" cy="1080"/>
                  </a:xfrm>
                  <a:prstGeom prst="rect">
                    <a:avLst/>
                  </a:prstGeom>
                  <a:solidFill>
                    <a:srgbClr val="FF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09" name="WordArt 16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500" y="6840"/>
                    <a:ext cx="1530" cy="450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16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Ismene</a:t>
                    </a:r>
                  </a:p>
                </p:txBody>
              </p:sp>
            </p:grpSp>
            <p:grpSp>
              <p:nvGrpSpPr>
                <p:cNvPr id="40972" name="Group 17"/>
                <p:cNvGrpSpPr>
                  <a:grpSpLocks/>
                </p:cNvGrpSpPr>
                <p:nvPr/>
              </p:nvGrpSpPr>
              <p:grpSpPr bwMode="auto">
                <a:xfrm>
                  <a:off x="8820" y="1080"/>
                  <a:ext cx="1980" cy="1080"/>
                  <a:chOff x="7920" y="3060"/>
                  <a:chExt cx="1980" cy="1080"/>
                </a:xfrm>
              </p:grpSpPr>
              <p:sp>
                <p:nvSpPr>
                  <p:cNvPr id="4100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3060"/>
                    <a:ext cx="1980" cy="1080"/>
                  </a:xfrm>
                  <a:prstGeom prst="rect">
                    <a:avLst/>
                  </a:prstGeom>
                  <a:solidFill>
                    <a:srgbClr val="FF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07" name="WordArt 19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8100" y="3420"/>
                    <a:ext cx="1530" cy="450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1600" kern="10" dirty="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Eurydice</a:t>
                    </a:r>
                  </a:p>
                </p:txBody>
              </p:sp>
            </p:grpSp>
            <p:grpSp>
              <p:nvGrpSpPr>
                <p:cNvPr id="40973" name="Group 20"/>
                <p:cNvGrpSpPr>
                  <a:grpSpLocks/>
                </p:cNvGrpSpPr>
                <p:nvPr/>
              </p:nvGrpSpPr>
              <p:grpSpPr bwMode="auto">
                <a:xfrm>
                  <a:off x="180" y="5760"/>
                  <a:ext cx="1980" cy="1080"/>
                  <a:chOff x="1620" y="6480"/>
                  <a:chExt cx="1980" cy="1080"/>
                </a:xfrm>
              </p:grpSpPr>
              <p:sp>
                <p:nvSpPr>
                  <p:cNvPr id="41004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1620" y="6480"/>
                    <a:ext cx="1980" cy="1080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05" name="WordArt 22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800" y="6840"/>
                    <a:ext cx="1530" cy="450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16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Eteocles</a:t>
                    </a:r>
                  </a:p>
                </p:txBody>
              </p:sp>
            </p:grpSp>
            <p:grpSp>
              <p:nvGrpSpPr>
                <p:cNvPr id="40974" name="Group 23"/>
                <p:cNvGrpSpPr>
                  <a:grpSpLocks/>
                </p:cNvGrpSpPr>
                <p:nvPr/>
              </p:nvGrpSpPr>
              <p:grpSpPr bwMode="auto">
                <a:xfrm>
                  <a:off x="2520" y="5760"/>
                  <a:ext cx="1980" cy="1080"/>
                  <a:chOff x="8820" y="5940"/>
                  <a:chExt cx="1980" cy="1080"/>
                </a:xfrm>
              </p:grpSpPr>
              <p:sp>
                <p:nvSpPr>
                  <p:cNvPr id="4100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8820" y="5940"/>
                    <a:ext cx="1980" cy="1080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03" name="WordArt 25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9056" y="6310"/>
                    <a:ext cx="1530" cy="450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1600" kern="10" dirty="0" err="1" smtClean="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Polyneices</a:t>
                    </a:r>
                    <a:endParaRPr lang="en-US" sz="1600" kern="10" dirty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Arial Black"/>
                    </a:endParaRPr>
                  </a:p>
                </p:txBody>
              </p:sp>
            </p:grpSp>
            <p:grpSp>
              <p:nvGrpSpPr>
                <p:cNvPr id="40975" name="Group 26"/>
                <p:cNvGrpSpPr>
                  <a:grpSpLocks/>
                </p:cNvGrpSpPr>
                <p:nvPr/>
              </p:nvGrpSpPr>
              <p:grpSpPr bwMode="auto">
                <a:xfrm>
                  <a:off x="6120" y="1080"/>
                  <a:ext cx="1980" cy="1080"/>
                  <a:chOff x="1980" y="4140"/>
                  <a:chExt cx="1980" cy="1080"/>
                </a:xfrm>
              </p:grpSpPr>
              <p:sp>
                <p:nvSpPr>
                  <p:cNvPr id="41000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980" y="4140"/>
                    <a:ext cx="1980" cy="1080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01" name="WordArt 28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160" y="4500"/>
                    <a:ext cx="1530" cy="450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16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Creon</a:t>
                    </a:r>
                  </a:p>
                </p:txBody>
              </p:sp>
            </p:grpSp>
            <p:grpSp>
              <p:nvGrpSpPr>
                <p:cNvPr id="40976" name="Group 29"/>
                <p:cNvGrpSpPr>
                  <a:grpSpLocks/>
                </p:cNvGrpSpPr>
                <p:nvPr/>
              </p:nvGrpSpPr>
              <p:grpSpPr bwMode="auto">
                <a:xfrm>
                  <a:off x="720" y="2880"/>
                  <a:ext cx="1980" cy="1080"/>
                  <a:chOff x="8100" y="1260"/>
                  <a:chExt cx="1980" cy="1080"/>
                </a:xfrm>
              </p:grpSpPr>
              <p:sp>
                <p:nvSpPr>
                  <p:cNvPr id="40998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8100" y="1260"/>
                    <a:ext cx="1980" cy="1080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9" name="WordArt 31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8280" y="1620"/>
                    <a:ext cx="1530" cy="450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16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Oedipus</a:t>
                    </a:r>
                  </a:p>
                </p:txBody>
              </p:sp>
            </p:grpSp>
            <p:grpSp>
              <p:nvGrpSpPr>
                <p:cNvPr id="40977" name="Group 32"/>
                <p:cNvGrpSpPr>
                  <a:grpSpLocks/>
                </p:cNvGrpSpPr>
                <p:nvPr/>
              </p:nvGrpSpPr>
              <p:grpSpPr bwMode="auto">
                <a:xfrm>
                  <a:off x="360" y="1080"/>
                  <a:ext cx="1980" cy="1080"/>
                  <a:chOff x="5220" y="5040"/>
                  <a:chExt cx="1980" cy="1080"/>
                </a:xfrm>
              </p:grpSpPr>
              <p:sp>
                <p:nvSpPr>
                  <p:cNvPr id="40996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5220" y="5040"/>
                    <a:ext cx="1980" cy="1080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7" name="WordArt 34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400" y="5400"/>
                    <a:ext cx="1530" cy="450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1600" kern="10" dirty="0" smtClean="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Laius</a:t>
                    </a:r>
                    <a:endParaRPr lang="en-US" sz="1600" kern="10" dirty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Arial Black"/>
                    </a:endParaRPr>
                  </a:p>
                </p:txBody>
              </p:sp>
            </p:grpSp>
            <p:grpSp>
              <p:nvGrpSpPr>
                <p:cNvPr id="40978" name="Group 35"/>
                <p:cNvGrpSpPr>
                  <a:grpSpLocks/>
                </p:cNvGrpSpPr>
                <p:nvPr/>
              </p:nvGrpSpPr>
              <p:grpSpPr bwMode="auto">
                <a:xfrm>
                  <a:off x="3060" y="1080"/>
                  <a:ext cx="1980" cy="1080"/>
                  <a:chOff x="4860" y="1260"/>
                  <a:chExt cx="1980" cy="1080"/>
                </a:xfrm>
              </p:grpSpPr>
              <p:sp>
                <p:nvSpPr>
                  <p:cNvPr id="40994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4860" y="1260"/>
                    <a:ext cx="1980" cy="1080"/>
                  </a:xfrm>
                  <a:prstGeom prst="rect">
                    <a:avLst/>
                  </a:prstGeom>
                  <a:solidFill>
                    <a:srgbClr val="FF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5" name="WordArt 37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040" y="1620"/>
                    <a:ext cx="1530" cy="450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16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Jocasta</a:t>
                    </a:r>
                  </a:p>
                </p:txBody>
              </p:sp>
            </p:grpSp>
            <p:sp>
              <p:nvSpPr>
                <p:cNvPr id="40979" name="Line 38"/>
                <p:cNvSpPr>
                  <a:spLocks noChangeShapeType="1"/>
                </p:cNvSpPr>
                <p:nvPr/>
              </p:nvSpPr>
              <p:spPr bwMode="auto">
                <a:xfrm>
                  <a:off x="2340" y="1620"/>
                  <a:ext cx="72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80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980" y="1620"/>
                  <a:ext cx="900" cy="12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0981" name="Group 40"/>
                <p:cNvGrpSpPr>
                  <a:grpSpLocks/>
                </p:cNvGrpSpPr>
                <p:nvPr/>
              </p:nvGrpSpPr>
              <p:grpSpPr bwMode="auto">
                <a:xfrm>
                  <a:off x="3420" y="2880"/>
                  <a:ext cx="1980" cy="1080"/>
                  <a:chOff x="4860" y="1260"/>
                  <a:chExt cx="1980" cy="1080"/>
                </a:xfrm>
              </p:grpSpPr>
              <p:sp>
                <p:nvSpPr>
                  <p:cNvPr id="40992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860" y="1260"/>
                    <a:ext cx="1980" cy="1080"/>
                  </a:xfrm>
                  <a:prstGeom prst="rect">
                    <a:avLst/>
                  </a:prstGeom>
                  <a:solidFill>
                    <a:srgbClr val="FF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3" name="WordArt 42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040" y="1620"/>
                    <a:ext cx="1530" cy="450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1600" kern="10" dirty="0" err="1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Jocasta</a:t>
                    </a:r>
                    <a:endParaRPr lang="en-US" sz="1600" kern="10" dirty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Arial Black"/>
                    </a:endParaRPr>
                  </a:p>
                </p:txBody>
              </p:sp>
            </p:grpSp>
            <p:sp>
              <p:nvSpPr>
                <p:cNvPr id="40982" name="Line 43"/>
                <p:cNvSpPr>
                  <a:spLocks noChangeShapeType="1"/>
                </p:cNvSpPr>
                <p:nvPr/>
              </p:nvSpPr>
              <p:spPr bwMode="auto">
                <a:xfrm>
                  <a:off x="4140" y="540"/>
                  <a:ext cx="306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83" name="Line 44"/>
                <p:cNvSpPr>
                  <a:spLocks noChangeShapeType="1"/>
                </p:cNvSpPr>
                <p:nvPr/>
              </p:nvSpPr>
              <p:spPr bwMode="auto">
                <a:xfrm>
                  <a:off x="7200" y="540"/>
                  <a:ext cx="0" cy="54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84" name="Line 45"/>
                <p:cNvSpPr>
                  <a:spLocks noChangeShapeType="1"/>
                </p:cNvSpPr>
                <p:nvPr/>
              </p:nvSpPr>
              <p:spPr bwMode="auto">
                <a:xfrm>
                  <a:off x="8100" y="1620"/>
                  <a:ext cx="72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85" name="Line 46"/>
                <p:cNvSpPr>
                  <a:spLocks noChangeShapeType="1"/>
                </p:cNvSpPr>
                <p:nvPr/>
              </p:nvSpPr>
              <p:spPr bwMode="auto">
                <a:xfrm>
                  <a:off x="3060" y="342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86" name="Line 47"/>
                <p:cNvSpPr>
                  <a:spLocks noChangeShapeType="1"/>
                </p:cNvSpPr>
                <p:nvPr/>
              </p:nvSpPr>
              <p:spPr bwMode="auto">
                <a:xfrm>
                  <a:off x="1260" y="4860"/>
                  <a:ext cx="648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87" name="Line 48"/>
                <p:cNvSpPr>
                  <a:spLocks noChangeShapeType="1"/>
                </p:cNvSpPr>
                <p:nvPr/>
              </p:nvSpPr>
              <p:spPr bwMode="auto">
                <a:xfrm>
                  <a:off x="1260" y="4860"/>
                  <a:ext cx="0" cy="90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88" name="Line 49"/>
                <p:cNvSpPr>
                  <a:spLocks noChangeShapeType="1"/>
                </p:cNvSpPr>
                <p:nvPr/>
              </p:nvSpPr>
              <p:spPr bwMode="auto">
                <a:xfrm>
                  <a:off x="3420" y="4860"/>
                  <a:ext cx="0" cy="90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89" name="Line 50"/>
                <p:cNvSpPr>
                  <a:spLocks noChangeShapeType="1"/>
                </p:cNvSpPr>
                <p:nvPr/>
              </p:nvSpPr>
              <p:spPr bwMode="auto">
                <a:xfrm>
                  <a:off x="5760" y="4860"/>
                  <a:ext cx="0" cy="90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0" name="Line 51"/>
                <p:cNvSpPr>
                  <a:spLocks noChangeShapeType="1"/>
                </p:cNvSpPr>
                <p:nvPr/>
              </p:nvSpPr>
              <p:spPr bwMode="auto">
                <a:xfrm>
                  <a:off x="7740" y="4860"/>
                  <a:ext cx="0" cy="90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1" name="Line 52"/>
                <p:cNvSpPr>
                  <a:spLocks noChangeShapeType="1"/>
                </p:cNvSpPr>
                <p:nvPr/>
              </p:nvSpPr>
              <p:spPr bwMode="auto">
                <a:xfrm>
                  <a:off x="8280" y="1620"/>
                  <a:ext cx="1980" cy="414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0965" name="Line 53"/>
            <p:cNvSpPr>
              <a:spLocks noChangeShapeType="1"/>
            </p:cNvSpPr>
            <p:nvPr/>
          </p:nvSpPr>
          <p:spPr bwMode="auto">
            <a:xfrm>
              <a:off x="9180" y="6300"/>
              <a:ext cx="72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76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dirty="0" smtClean="0"/>
              <a:t>The Original Dysfunctional Family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1219200"/>
            <a:ext cx="8305800" cy="5410200"/>
            <a:chOff x="180" y="540"/>
            <a:chExt cx="11700" cy="630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0" y="540"/>
              <a:ext cx="11700" cy="6300"/>
              <a:chOff x="180" y="540"/>
              <a:chExt cx="11700" cy="6300"/>
            </a:xfrm>
          </p:grpSpPr>
          <p:sp>
            <p:nvSpPr>
              <p:cNvPr id="40966" name="Line 5"/>
              <p:cNvSpPr>
                <a:spLocks noChangeShapeType="1"/>
              </p:cNvSpPr>
              <p:nvPr/>
            </p:nvSpPr>
            <p:spPr bwMode="auto">
              <a:xfrm>
                <a:off x="2700" y="3420"/>
                <a:ext cx="7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67" name="Line 6"/>
              <p:cNvSpPr>
                <a:spLocks noChangeShapeType="1"/>
              </p:cNvSpPr>
              <p:nvPr/>
            </p:nvSpPr>
            <p:spPr bwMode="auto">
              <a:xfrm flipV="1">
                <a:off x="4140" y="540"/>
                <a:ext cx="0" cy="5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80" y="540"/>
                <a:ext cx="11700" cy="6300"/>
                <a:chOff x="180" y="540"/>
                <a:chExt cx="11700" cy="6300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7200" y="5760"/>
                  <a:ext cx="1980" cy="1080"/>
                  <a:chOff x="2160" y="2520"/>
                  <a:chExt cx="1980" cy="1080"/>
                </a:xfrm>
              </p:grpSpPr>
              <p:sp>
                <p:nvSpPr>
                  <p:cNvPr id="41012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520"/>
                    <a:ext cx="1980" cy="1080"/>
                  </a:xfrm>
                  <a:prstGeom prst="rect">
                    <a:avLst/>
                  </a:prstGeom>
                  <a:solidFill>
                    <a:srgbClr val="FF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13" name="WordArt 10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340" y="2880"/>
                    <a:ext cx="1530" cy="450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16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Antigone</a:t>
                    </a:r>
                  </a:p>
                </p:txBody>
              </p:sp>
            </p:grpSp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>
                  <a:off x="9900" y="5760"/>
                  <a:ext cx="1980" cy="1080"/>
                  <a:chOff x="5040" y="3600"/>
                  <a:chExt cx="1980" cy="1080"/>
                </a:xfrm>
              </p:grpSpPr>
              <p:sp>
                <p:nvSpPr>
                  <p:cNvPr id="41010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3600"/>
                    <a:ext cx="1980" cy="1080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11" name="WordArt 13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220" y="3960"/>
                    <a:ext cx="1530" cy="450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1600" kern="10" dirty="0" err="1" smtClean="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Haemon</a:t>
                    </a:r>
                    <a:endParaRPr lang="en-US" sz="1600" kern="10" dirty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Arial Black"/>
                    </a:endParaRPr>
                  </a:p>
                </p:txBody>
              </p:sp>
            </p:grpSp>
            <p:grpSp>
              <p:nvGrpSpPr>
                <p:cNvPr id="7" name="Group 14"/>
                <p:cNvGrpSpPr>
                  <a:grpSpLocks/>
                </p:cNvGrpSpPr>
                <p:nvPr/>
              </p:nvGrpSpPr>
              <p:grpSpPr bwMode="auto">
                <a:xfrm>
                  <a:off x="4860" y="5760"/>
                  <a:ext cx="1980" cy="1080"/>
                  <a:chOff x="4320" y="6480"/>
                  <a:chExt cx="1980" cy="1080"/>
                </a:xfrm>
              </p:grpSpPr>
              <p:sp>
                <p:nvSpPr>
                  <p:cNvPr id="41008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6480"/>
                    <a:ext cx="1980" cy="1080"/>
                  </a:xfrm>
                  <a:prstGeom prst="rect">
                    <a:avLst/>
                  </a:prstGeom>
                  <a:solidFill>
                    <a:srgbClr val="FF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09" name="WordArt 16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500" y="6840"/>
                    <a:ext cx="1530" cy="450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16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Ismene</a:t>
                    </a:r>
                  </a:p>
                </p:txBody>
              </p:sp>
            </p:grpSp>
            <p:grpSp>
              <p:nvGrpSpPr>
                <p:cNvPr id="8" name="Group 17"/>
                <p:cNvGrpSpPr>
                  <a:grpSpLocks/>
                </p:cNvGrpSpPr>
                <p:nvPr/>
              </p:nvGrpSpPr>
              <p:grpSpPr bwMode="auto">
                <a:xfrm>
                  <a:off x="8820" y="1080"/>
                  <a:ext cx="1980" cy="1080"/>
                  <a:chOff x="7920" y="3060"/>
                  <a:chExt cx="1980" cy="1080"/>
                </a:xfrm>
              </p:grpSpPr>
              <p:sp>
                <p:nvSpPr>
                  <p:cNvPr id="4100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3060"/>
                    <a:ext cx="1980" cy="1080"/>
                  </a:xfrm>
                  <a:prstGeom prst="rect">
                    <a:avLst/>
                  </a:prstGeom>
                  <a:solidFill>
                    <a:srgbClr val="FF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07" name="WordArt 19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8100" y="3420"/>
                    <a:ext cx="1530" cy="450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1600" kern="10" dirty="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Eurydice</a:t>
                    </a:r>
                  </a:p>
                </p:txBody>
              </p:sp>
            </p:grpSp>
            <p:grpSp>
              <p:nvGrpSpPr>
                <p:cNvPr id="9" name="Group 20"/>
                <p:cNvGrpSpPr>
                  <a:grpSpLocks/>
                </p:cNvGrpSpPr>
                <p:nvPr/>
              </p:nvGrpSpPr>
              <p:grpSpPr bwMode="auto">
                <a:xfrm>
                  <a:off x="180" y="5760"/>
                  <a:ext cx="1980" cy="1080"/>
                  <a:chOff x="1620" y="6480"/>
                  <a:chExt cx="1980" cy="1080"/>
                </a:xfrm>
              </p:grpSpPr>
              <p:sp>
                <p:nvSpPr>
                  <p:cNvPr id="41004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1620" y="6480"/>
                    <a:ext cx="1980" cy="1080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05" name="WordArt 22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800" y="6840"/>
                    <a:ext cx="1530" cy="450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16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Eteocles</a:t>
                    </a:r>
                  </a:p>
                </p:txBody>
              </p:sp>
            </p:grpSp>
            <p:grpSp>
              <p:nvGrpSpPr>
                <p:cNvPr id="10" name="Group 23"/>
                <p:cNvGrpSpPr>
                  <a:grpSpLocks/>
                </p:cNvGrpSpPr>
                <p:nvPr/>
              </p:nvGrpSpPr>
              <p:grpSpPr bwMode="auto">
                <a:xfrm>
                  <a:off x="2520" y="5760"/>
                  <a:ext cx="1980" cy="1080"/>
                  <a:chOff x="8820" y="5940"/>
                  <a:chExt cx="1980" cy="1080"/>
                </a:xfrm>
              </p:grpSpPr>
              <p:sp>
                <p:nvSpPr>
                  <p:cNvPr id="4100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8820" y="5940"/>
                    <a:ext cx="1980" cy="1080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03" name="WordArt 25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9056" y="6310"/>
                    <a:ext cx="1530" cy="450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1600" kern="10" dirty="0" err="1" smtClean="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Polyneices</a:t>
                    </a:r>
                    <a:endParaRPr lang="en-US" sz="1600" kern="10" dirty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Arial Black"/>
                    </a:endParaRPr>
                  </a:p>
                </p:txBody>
              </p:sp>
            </p:grpSp>
            <p:grpSp>
              <p:nvGrpSpPr>
                <p:cNvPr id="11" name="Group 26"/>
                <p:cNvGrpSpPr>
                  <a:grpSpLocks/>
                </p:cNvGrpSpPr>
                <p:nvPr/>
              </p:nvGrpSpPr>
              <p:grpSpPr bwMode="auto">
                <a:xfrm>
                  <a:off x="6120" y="1080"/>
                  <a:ext cx="1980" cy="1080"/>
                  <a:chOff x="1980" y="4140"/>
                  <a:chExt cx="1980" cy="1080"/>
                </a:xfrm>
              </p:grpSpPr>
              <p:sp>
                <p:nvSpPr>
                  <p:cNvPr id="41000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980" y="4140"/>
                    <a:ext cx="1980" cy="1080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01" name="WordArt 28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160" y="4500"/>
                    <a:ext cx="1530" cy="450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16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Creon</a:t>
                    </a:r>
                  </a:p>
                </p:txBody>
              </p:sp>
            </p:grpSp>
            <p:grpSp>
              <p:nvGrpSpPr>
                <p:cNvPr id="12" name="Group 29"/>
                <p:cNvGrpSpPr>
                  <a:grpSpLocks/>
                </p:cNvGrpSpPr>
                <p:nvPr/>
              </p:nvGrpSpPr>
              <p:grpSpPr bwMode="auto">
                <a:xfrm>
                  <a:off x="720" y="2880"/>
                  <a:ext cx="1980" cy="1080"/>
                  <a:chOff x="8100" y="1260"/>
                  <a:chExt cx="1980" cy="1080"/>
                </a:xfrm>
              </p:grpSpPr>
              <p:sp>
                <p:nvSpPr>
                  <p:cNvPr id="40998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8100" y="1260"/>
                    <a:ext cx="1980" cy="1080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9" name="WordArt 31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8280" y="1620"/>
                    <a:ext cx="1530" cy="450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16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Oedipus</a:t>
                    </a:r>
                  </a:p>
                </p:txBody>
              </p:sp>
            </p:grpSp>
            <p:grpSp>
              <p:nvGrpSpPr>
                <p:cNvPr id="13" name="Group 32"/>
                <p:cNvGrpSpPr>
                  <a:grpSpLocks/>
                </p:cNvGrpSpPr>
                <p:nvPr/>
              </p:nvGrpSpPr>
              <p:grpSpPr bwMode="auto">
                <a:xfrm>
                  <a:off x="360" y="1080"/>
                  <a:ext cx="1980" cy="1080"/>
                  <a:chOff x="5220" y="5040"/>
                  <a:chExt cx="1980" cy="1080"/>
                </a:xfrm>
              </p:grpSpPr>
              <p:sp>
                <p:nvSpPr>
                  <p:cNvPr id="40996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5220" y="5040"/>
                    <a:ext cx="1980" cy="1080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7" name="WordArt 34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400" y="5400"/>
                    <a:ext cx="1530" cy="450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1600" kern="10" dirty="0" smtClean="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Laius</a:t>
                    </a:r>
                    <a:endParaRPr lang="en-US" sz="1600" kern="10" dirty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Arial Black"/>
                    </a:endParaRPr>
                  </a:p>
                </p:txBody>
              </p:sp>
            </p:grpSp>
            <p:grpSp>
              <p:nvGrpSpPr>
                <p:cNvPr id="14" name="Group 35"/>
                <p:cNvGrpSpPr>
                  <a:grpSpLocks/>
                </p:cNvGrpSpPr>
                <p:nvPr/>
              </p:nvGrpSpPr>
              <p:grpSpPr bwMode="auto">
                <a:xfrm>
                  <a:off x="3060" y="1080"/>
                  <a:ext cx="1980" cy="1080"/>
                  <a:chOff x="4860" y="1260"/>
                  <a:chExt cx="1980" cy="1080"/>
                </a:xfrm>
              </p:grpSpPr>
              <p:sp>
                <p:nvSpPr>
                  <p:cNvPr id="40994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4860" y="1260"/>
                    <a:ext cx="1980" cy="1080"/>
                  </a:xfrm>
                  <a:prstGeom prst="rect">
                    <a:avLst/>
                  </a:prstGeom>
                  <a:solidFill>
                    <a:srgbClr val="FF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5" name="WordArt 37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040" y="1620"/>
                    <a:ext cx="1530" cy="450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16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Jocasta</a:t>
                    </a:r>
                  </a:p>
                </p:txBody>
              </p:sp>
            </p:grpSp>
            <p:sp>
              <p:nvSpPr>
                <p:cNvPr id="40979" name="Line 38"/>
                <p:cNvSpPr>
                  <a:spLocks noChangeShapeType="1"/>
                </p:cNvSpPr>
                <p:nvPr/>
              </p:nvSpPr>
              <p:spPr bwMode="auto">
                <a:xfrm>
                  <a:off x="2340" y="1620"/>
                  <a:ext cx="72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80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980" y="1620"/>
                  <a:ext cx="900" cy="12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" name="Group 40"/>
                <p:cNvGrpSpPr>
                  <a:grpSpLocks/>
                </p:cNvGrpSpPr>
                <p:nvPr/>
              </p:nvGrpSpPr>
              <p:grpSpPr bwMode="auto">
                <a:xfrm>
                  <a:off x="3420" y="2880"/>
                  <a:ext cx="1980" cy="1080"/>
                  <a:chOff x="4860" y="1260"/>
                  <a:chExt cx="1980" cy="1080"/>
                </a:xfrm>
              </p:grpSpPr>
              <p:sp>
                <p:nvSpPr>
                  <p:cNvPr id="40992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860" y="1260"/>
                    <a:ext cx="1980" cy="1080"/>
                  </a:xfrm>
                  <a:prstGeom prst="rect">
                    <a:avLst/>
                  </a:prstGeom>
                  <a:solidFill>
                    <a:srgbClr val="FF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3" name="WordArt 42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040" y="1620"/>
                    <a:ext cx="1530" cy="450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1600" kern="10" dirty="0" err="1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Jocasta</a:t>
                    </a:r>
                    <a:endParaRPr lang="en-US" sz="1600" kern="10" dirty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Arial Black"/>
                    </a:endParaRPr>
                  </a:p>
                </p:txBody>
              </p:sp>
            </p:grpSp>
            <p:sp>
              <p:nvSpPr>
                <p:cNvPr id="40982" name="Line 43"/>
                <p:cNvSpPr>
                  <a:spLocks noChangeShapeType="1"/>
                </p:cNvSpPr>
                <p:nvPr/>
              </p:nvSpPr>
              <p:spPr bwMode="auto">
                <a:xfrm>
                  <a:off x="4140" y="540"/>
                  <a:ext cx="306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83" name="Line 44"/>
                <p:cNvSpPr>
                  <a:spLocks noChangeShapeType="1"/>
                </p:cNvSpPr>
                <p:nvPr/>
              </p:nvSpPr>
              <p:spPr bwMode="auto">
                <a:xfrm>
                  <a:off x="7200" y="540"/>
                  <a:ext cx="0" cy="54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84" name="Line 45"/>
                <p:cNvSpPr>
                  <a:spLocks noChangeShapeType="1"/>
                </p:cNvSpPr>
                <p:nvPr/>
              </p:nvSpPr>
              <p:spPr bwMode="auto">
                <a:xfrm>
                  <a:off x="8100" y="1620"/>
                  <a:ext cx="72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85" name="Line 46"/>
                <p:cNvSpPr>
                  <a:spLocks noChangeShapeType="1"/>
                </p:cNvSpPr>
                <p:nvPr/>
              </p:nvSpPr>
              <p:spPr bwMode="auto">
                <a:xfrm>
                  <a:off x="3060" y="342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86" name="Line 47"/>
                <p:cNvSpPr>
                  <a:spLocks noChangeShapeType="1"/>
                </p:cNvSpPr>
                <p:nvPr/>
              </p:nvSpPr>
              <p:spPr bwMode="auto">
                <a:xfrm>
                  <a:off x="1260" y="4860"/>
                  <a:ext cx="648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87" name="Line 48"/>
                <p:cNvSpPr>
                  <a:spLocks noChangeShapeType="1"/>
                </p:cNvSpPr>
                <p:nvPr/>
              </p:nvSpPr>
              <p:spPr bwMode="auto">
                <a:xfrm>
                  <a:off x="1260" y="4860"/>
                  <a:ext cx="0" cy="90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88" name="Line 49"/>
                <p:cNvSpPr>
                  <a:spLocks noChangeShapeType="1"/>
                </p:cNvSpPr>
                <p:nvPr/>
              </p:nvSpPr>
              <p:spPr bwMode="auto">
                <a:xfrm>
                  <a:off x="3420" y="4860"/>
                  <a:ext cx="0" cy="90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89" name="Line 50"/>
                <p:cNvSpPr>
                  <a:spLocks noChangeShapeType="1"/>
                </p:cNvSpPr>
                <p:nvPr/>
              </p:nvSpPr>
              <p:spPr bwMode="auto">
                <a:xfrm>
                  <a:off x="5760" y="4860"/>
                  <a:ext cx="0" cy="90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0" name="Line 51"/>
                <p:cNvSpPr>
                  <a:spLocks noChangeShapeType="1"/>
                </p:cNvSpPr>
                <p:nvPr/>
              </p:nvSpPr>
              <p:spPr bwMode="auto">
                <a:xfrm>
                  <a:off x="7740" y="4860"/>
                  <a:ext cx="0" cy="90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1" name="Line 52"/>
                <p:cNvSpPr>
                  <a:spLocks noChangeShapeType="1"/>
                </p:cNvSpPr>
                <p:nvPr/>
              </p:nvSpPr>
              <p:spPr bwMode="auto">
                <a:xfrm>
                  <a:off x="8280" y="1620"/>
                  <a:ext cx="1980" cy="414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0965" name="Line 53"/>
            <p:cNvSpPr>
              <a:spLocks noChangeShapeType="1"/>
            </p:cNvSpPr>
            <p:nvPr/>
          </p:nvSpPr>
          <p:spPr bwMode="auto">
            <a:xfrm>
              <a:off x="9180" y="6300"/>
              <a:ext cx="72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76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229600" cy="1600200"/>
          </a:xfrm>
        </p:spPr>
        <p:txBody>
          <a:bodyPr/>
          <a:lstStyle/>
          <a:p>
            <a:r>
              <a:rPr lang="en-US" dirty="0"/>
              <a:t>Greek Amphitheatre </a:t>
            </a:r>
            <a:endParaRPr lang="en-US" dirty="0" smtClean="0">
              <a:solidFill>
                <a:schemeClr val="tx1"/>
              </a:solidFill>
              <a:latin typeface="Comic Sans MS" pitchFamily="96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525963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3200" dirty="0" smtClean="0"/>
              <a:t>Plays were written to be performed in public hillsides at the great Theater of Dionysus. </a:t>
            </a:r>
          </a:p>
          <a:p>
            <a:pPr lvl="1" eaLnBrk="1" hangingPunct="1"/>
            <a:r>
              <a:rPr lang="en-US" sz="3200" dirty="0" smtClean="0"/>
              <a:t>Hillsides provided a natural semicircle or amphitheater </a:t>
            </a:r>
          </a:p>
        </p:txBody>
      </p:sp>
      <p:pic>
        <p:nvPicPr>
          <p:cNvPr id="21508" name="Picture 4" descr="dionys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95800"/>
            <a:ext cx="2649692" cy="21288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501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Amphitheatre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>
            <a:normAutofit lnSpcReduction="10000"/>
          </a:bodyPr>
          <a:lstStyle/>
          <a:p>
            <a:pPr>
              <a:buFont typeface="Times New Roman" pitchFamily="16" charset="0"/>
              <a:buNone/>
            </a:pPr>
            <a:r>
              <a:rPr lang="en-US" dirty="0" smtClean="0"/>
              <a:t>A. </a:t>
            </a:r>
            <a:r>
              <a:rPr lang="en-US" b="1" dirty="0" smtClean="0"/>
              <a:t>Theater-</a:t>
            </a:r>
            <a:r>
              <a:rPr lang="en-US" dirty="0" smtClean="0"/>
              <a:t>audience</a:t>
            </a:r>
            <a:endParaRPr lang="en-US" dirty="0" smtClean="0"/>
          </a:p>
          <a:p>
            <a:pPr>
              <a:buFont typeface="Times New Roman" pitchFamily="16" charset="0"/>
              <a:buNone/>
            </a:pPr>
            <a:r>
              <a:rPr lang="en-US" dirty="0" smtClean="0"/>
              <a:t>B.  </a:t>
            </a:r>
            <a:r>
              <a:rPr lang="en-US" b="1" dirty="0" smtClean="0"/>
              <a:t>Orchestra</a:t>
            </a:r>
            <a:r>
              <a:rPr lang="en-US" dirty="0" smtClean="0"/>
              <a:t>- base of </a:t>
            </a:r>
            <a:r>
              <a:rPr lang="en-US" dirty="0" smtClean="0"/>
              <a:t>theater </a:t>
            </a:r>
            <a:r>
              <a:rPr lang="en-US" dirty="0" smtClean="0"/>
              <a:t>where the actors and chorus perform</a:t>
            </a:r>
          </a:p>
          <a:p>
            <a:pPr>
              <a:buFont typeface="Times New Roman" pitchFamily="16" charset="0"/>
              <a:buNone/>
            </a:pPr>
            <a:r>
              <a:rPr lang="en-US" dirty="0" smtClean="0"/>
              <a:t>C.  </a:t>
            </a:r>
            <a:r>
              <a:rPr lang="en-US" b="1" dirty="0" smtClean="0"/>
              <a:t>Altar</a:t>
            </a:r>
            <a:r>
              <a:rPr lang="en-US" dirty="0" smtClean="0"/>
              <a:t>-for </a:t>
            </a:r>
            <a:r>
              <a:rPr lang="en-US" dirty="0" smtClean="0"/>
              <a:t>Dionysus (God </a:t>
            </a:r>
            <a:r>
              <a:rPr lang="en-US" dirty="0" smtClean="0"/>
              <a:t>of </a:t>
            </a:r>
            <a:r>
              <a:rPr lang="en-US" dirty="0" smtClean="0"/>
              <a:t>W</a:t>
            </a:r>
            <a:r>
              <a:rPr lang="en-US" dirty="0" smtClean="0"/>
              <a:t>ine </a:t>
            </a:r>
            <a:r>
              <a:rPr lang="en-US" dirty="0" smtClean="0"/>
              <a:t>and </a:t>
            </a:r>
            <a:r>
              <a:rPr lang="en-US" dirty="0" smtClean="0"/>
              <a:t>Fertility</a:t>
            </a:r>
            <a:r>
              <a:rPr lang="en-US" dirty="0" smtClean="0"/>
              <a:t>)</a:t>
            </a:r>
          </a:p>
          <a:p>
            <a:pPr>
              <a:buFont typeface="Times New Roman" pitchFamily="16" charset="0"/>
              <a:buNone/>
            </a:pPr>
            <a:r>
              <a:rPr lang="en-US" dirty="0" smtClean="0"/>
              <a:t>D.  </a:t>
            </a:r>
            <a:r>
              <a:rPr lang="en-US" b="1" dirty="0" err="1" smtClean="0"/>
              <a:t>Skene</a:t>
            </a:r>
            <a:r>
              <a:rPr lang="en-US" dirty="0" smtClean="0"/>
              <a:t>-dressing room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775075" y="1600200"/>
            <a:ext cx="4724400" cy="4572000"/>
            <a:chOff x="1008" y="0"/>
            <a:chExt cx="2976" cy="2880"/>
          </a:xfrm>
        </p:grpSpPr>
        <p:sp>
          <p:nvSpPr>
            <p:cNvPr id="5" name="AutoShape 20"/>
            <p:cNvSpPr>
              <a:spLocks noChangeArrowheads="1"/>
            </p:cNvSpPr>
            <p:nvPr/>
          </p:nvSpPr>
          <p:spPr bwMode="auto">
            <a:xfrm>
              <a:off x="1008" y="0"/>
              <a:ext cx="2976" cy="288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1717" y="2183"/>
              <a:ext cx="1700" cy="46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22"/>
            <p:cNvSpPr>
              <a:spLocks noChangeArrowheads="1"/>
            </p:cNvSpPr>
            <p:nvPr/>
          </p:nvSpPr>
          <p:spPr bwMode="auto">
            <a:xfrm>
              <a:off x="2094" y="1022"/>
              <a:ext cx="804" cy="743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2378" y="1301"/>
              <a:ext cx="236" cy="23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 flipV="1">
              <a:off x="1008" y="1626"/>
              <a:ext cx="850" cy="41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 rot="13849385" flipV="1">
              <a:off x="3118" y="1645"/>
              <a:ext cx="836" cy="42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 flipV="1">
              <a:off x="1291" y="1533"/>
              <a:ext cx="520" cy="2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rot="13313727" flipV="1">
              <a:off x="3181" y="1533"/>
              <a:ext cx="520" cy="2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425" y="232"/>
              <a:ext cx="146" cy="2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A</a:t>
              </a:r>
            </a:p>
          </p:txBody>
        </p:sp>
        <p:sp>
          <p:nvSpPr>
            <p:cNvPr id="14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472" y="1068"/>
              <a:ext cx="52" cy="1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B</a:t>
              </a:r>
            </a:p>
          </p:txBody>
        </p:sp>
        <p:sp>
          <p:nvSpPr>
            <p:cNvPr id="15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2472" y="1347"/>
              <a:ext cx="52" cy="1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C</a:t>
              </a:r>
            </a:p>
          </p:txBody>
        </p:sp>
        <p:sp>
          <p:nvSpPr>
            <p:cNvPr id="16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2520" y="2276"/>
              <a:ext cx="145" cy="2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D</a:t>
              </a:r>
            </a:p>
          </p:txBody>
        </p:sp>
        <p:sp>
          <p:nvSpPr>
            <p:cNvPr id="17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2472" y="1858"/>
              <a:ext cx="189" cy="15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Narrow"/>
              </a:endParaRPr>
            </a:p>
          </p:txBody>
        </p:sp>
        <p:sp>
          <p:nvSpPr>
            <p:cNvPr id="18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1008" y="1579"/>
              <a:ext cx="189" cy="15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F</a:t>
              </a:r>
            </a:p>
          </p:txBody>
        </p:sp>
        <p:sp>
          <p:nvSpPr>
            <p:cNvPr id="19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3795" y="1579"/>
              <a:ext cx="189" cy="15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9206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Greek Amphitheatre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5105400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The Theater of Dionysus looked like a semicircular football stadium.</a:t>
            </a:r>
          </a:p>
          <a:p>
            <a:pPr lvl="1"/>
            <a:r>
              <a:rPr lang="en-US" sz="2000" dirty="0" smtClean="0"/>
              <a:t>The seats were carved out of stone on a </a:t>
            </a:r>
            <a:r>
              <a:rPr lang="en-US" sz="2000" dirty="0" smtClean="0"/>
              <a:t>hillside, known </a:t>
            </a:r>
            <a:r>
              <a:rPr lang="en-US" sz="2000" dirty="0" smtClean="0"/>
              <a:t>as the </a:t>
            </a:r>
            <a:r>
              <a:rPr lang="en-US" sz="2000" b="1" dirty="0" smtClean="0"/>
              <a:t>“</a:t>
            </a:r>
            <a:r>
              <a:rPr lang="en-US" sz="2000" b="1" dirty="0" err="1" smtClean="0"/>
              <a:t>theatron</a:t>
            </a:r>
            <a:r>
              <a:rPr lang="en-US" sz="2000" b="1" dirty="0" smtClean="0"/>
              <a:t>” or theatre. </a:t>
            </a:r>
            <a:endParaRPr lang="en-US" sz="2000" dirty="0" smtClean="0"/>
          </a:p>
          <a:p>
            <a:pPr lvl="1"/>
            <a:r>
              <a:rPr lang="en-US" sz="2000" dirty="0" smtClean="0"/>
              <a:t> At the bottom was a performance area divided into two parts.</a:t>
            </a:r>
          </a:p>
          <a:p>
            <a:pPr lvl="1"/>
            <a:r>
              <a:rPr lang="en-US" sz="2000" dirty="0" smtClean="0"/>
              <a:t> In the front was a rounded </a:t>
            </a:r>
            <a:r>
              <a:rPr lang="en-US" sz="2000" b="1" dirty="0" smtClean="0"/>
              <a:t>orchestra</a:t>
            </a:r>
            <a:r>
              <a:rPr lang="en-US" sz="2000" dirty="0" smtClean="0"/>
              <a:t> </a:t>
            </a:r>
            <a:r>
              <a:rPr lang="en-US" sz="2000" dirty="0" smtClean="0"/>
              <a:t>- </a:t>
            </a:r>
            <a:r>
              <a:rPr lang="en-US" sz="2000" dirty="0" smtClean="0"/>
              <a:t>a </a:t>
            </a:r>
            <a:r>
              <a:rPr lang="en-US" sz="2000" dirty="0" smtClean="0"/>
              <a:t>fairly large space where the chorus sang and danced around the remnant of an </a:t>
            </a:r>
            <a:r>
              <a:rPr lang="en-US" sz="2000" b="1" dirty="0" smtClean="0"/>
              <a:t>altar</a:t>
            </a:r>
            <a:r>
              <a:rPr lang="en-US" sz="2000" dirty="0" smtClean="0"/>
              <a:t>. </a:t>
            </a:r>
          </a:p>
          <a:p>
            <a:endParaRPr lang="en-US" dirty="0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66253"/>
            <a:ext cx="3810000" cy="332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315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Greek Amphitheatre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u="sng" dirty="0" err="1" smtClean="0">
                <a:cs typeface="Times New Roman" pitchFamily="16" charset="0"/>
              </a:rPr>
              <a:t>Parodos</a:t>
            </a:r>
            <a:r>
              <a:rPr lang="en-US" sz="3500" dirty="0" smtClean="0">
                <a:cs typeface="Times New Roman" pitchFamily="16" charset="0"/>
              </a:rPr>
              <a:t> - entrance passage </a:t>
            </a:r>
            <a:endParaRPr lang="en-US" sz="3500" i="1" u="sng" dirty="0" smtClean="0">
              <a:cs typeface="Times New Roman" pitchFamily="16" charset="0"/>
            </a:endParaRPr>
          </a:p>
          <a:p>
            <a:pPr>
              <a:lnSpc>
                <a:spcPct val="90000"/>
              </a:lnSpc>
            </a:pPr>
            <a:r>
              <a:rPr lang="en-US" sz="3500" u="sng" dirty="0" smtClean="0">
                <a:cs typeface="Times New Roman" pitchFamily="16" charset="0"/>
              </a:rPr>
              <a:t>Proscenium</a:t>
            </a:r>
            <a:r>
              <a:rPr lang="en-US" sz="3500" dirty="0" smtClean="0">
                <a:cs typeface="Times New Roman" pitchFamily="16" charset="0"/>
              </a:rPr>
              <a:t> - the level area in </a:t>
            </a:r>
            <a:r>
              <a:rPr lang="en-US" sz="3500" dirty="0" smtClean="0">
                <a:cs typeface="Times New Roman" pitchFamily="16" charset="0"/>
              </a:rPr>
              <a:t>front </a:t>
            </a:r>
            <a:r>
              <a:rPr lang="en-US" sz="3500" dirty="0" smtClean="0">
                <a:cs typeface="Times New Roman" pitchFamily="16" charset="0"/>
              </a:rPr>
              <a:t>of the </a:t>
            </a:r>
            <a:r>
              <a:rPr lang="en-US" sz="3500" dirty="0" err="1" smtClean="0">
                <a:cs typeface="Times New Roman" pitchFamily="16" charset="0"/>
              </a:rPr>
              <a:t>skene</a:t>
            </a:r>
            <a:r>
              <a:rPr lang="en-US" sz="3500" dirty="0" smtClean="0">
                <a:cs typeface="Times New Roman" pitchFamily="16" charset="0"/>
              </a:rPr>
              <a:t> on which most of the play's action took place 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448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Greek Amphitheatre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Behind the </a:t>
            </a:r>
            <a:r>
              <a:rPr lang="en-US" b="1" dirty="0" smtClean="0"/>
              <a:t>orchestra</a:t>
            </a:r>
            <a:r>
              <a:rPr lang="en-US" dirty="0" smtClean="0"/>
              <a:t>, </a:t>
            </a:r>
            <a:r>
              <a:rPr lang="en-US" sz="2600" dirty="0">
                <a:latin typeface="Arial" charset="0"/>
                <a:cs typeface="Times New Roman" pitchFamily="16" charset="0"/>
              </a:rPr>
              <a:t>p</a:t>
            </a:r>
            <a:r>
              <a:rPr lang="en-US" sz="2600" dirty="0" smtClean="0">
                <a:latin typeface="Arial" charset="0"/>
                <a:cs typeface="Times New Roman" pitchFamily="16" charset="0"/>
              </a:rPr>
              <a:t>roscenium</a:t>
            </a:r>
            <a:r>
              <a:rPr lang="en-US" dirty="0" smtClean="0">
                <a:latin typeface="Arial" charset="0"/>
                <a:cs typeface="Times New Roman" pitchFamily="16" charset="0"/>
              </a:rPr>
              <a:t> </a:t>
            </a:r>
            <a:r>
              <a:rPr lang="en-US" dirty="0" smtClean="0"/>
              <a:t>and </a:t>
            </a:r>
            <a:r>
              <a:rPr lang="en-US" dirty="0" smtClean="0"/>
              <a:t>altar</a:t>
            </a:r>
            <a:r>
              <a:rPr lang="en-US" dirty="0" smtClean="0"/>
              <a:t>, was a</a:t>
            </a:r>
            <a:r>
              <a:rPr lang="en-US" b="1" dirty="0" smtClean="0"/>
              <a:t> </a:t>
            </a:r>
            <a:r>
              <a:rPr lang="en-US" b="1" dirty="0" err="1" smtClean="0"/>
              <a:t>skene</a:t>
            </a:r>
            <a:r>
              <a:rPr lang="en-US" b="1" dirty="0" smtClean="0"/>
              <a:t> </a:t>
            </a:r>
            <a:r>
              <a:rPr lang="en-US" dirty="0" smtClean="0"/>
              <a:t>- a </a:t>
            </a:r>
            <a:r>
              <a:rPr lang="en-US" dirty="0" smtClean="0"/>
              <a:t>small shed like building.</a:t>
            </a:r>
          </a:p>
          <a:p>
            <a:r>
              <a:rPr lang="en-US" dirty="0" smtClean="0"/>
              <a:t>The </a:t>
            </a:r>
            <a:r>
              <a:rPr lang="en-US" b="1" dirty="0" err="1" smtClean="0"/>
              <a:t>skene</a:t>
            </a:r>
            <a:r>
              <a:rPr lang="en-US" dirty="0" smtClean="0"/>
              <a:t> was used as a dressing room</a:t>
            </a:r>
          </a:p>
          <a:p>
            <a:r>
              <a:rPr lang="en-US" dirty="0" smtClean="0"/>
              <a:t>A </a:t>
            </a:r>
            <a:r>
              <a:rPr lang="en-US" b="1" dirty="0" err="1" smtClean="0"/>
              <a:t>skene</a:t>
            </a:r>
            <a:r>
              <a:rPr lang="en-US" dirty="0" smtClean="0"/>
              <a:t> </a:t>
            </a:r>
            <a:r>
              <a:rPr lang="en-US" dirty="0" smtClean="0"/>
              <a:t>might be painted to show </a:t>
            </a:r>
            <a:r>
              <a:rPr lang="en-US" dirty="0" smtClean="0"/>
              <a:t>scenes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4038600" cy="365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751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9818B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1150"/>
            <a:ext cx="9144000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833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412</TotalTime>
  <Words>1526</Words>
  <Application>Microsoft Office PowerPoint</Application>
  <PresentationFormat>On-screen Show (4:3)</PresentationFormat>
  <Paragraphs>204</Paragraphs>
  <Slides>37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Executive</vt:lpstr>
      <vt:lpstr>Photo Editor Photo</vt:lpstr>
      <vt:lpstr>Antigone</vt:lpstr>
      <vt:lpstr>History of Greek Theater </vt:lpstr>
      <vt:lpstr>Greek Amphitheatre </vt:lpstr>
      <vt:lpstr>Greek Amphitheatre </vt:lpstr>
      <vt:lpstr>Greek Amphitheatre </vt:lpstr>
      <vt:lpstr>Greek Amphitheatre </vt:lpstr>
      <vt:lpstr>Greek Amphitheatre </vt:lpstr>
      <vt:lpstr>Greek Amphitheatre </vt:lpstr>
      <vt:lpstr>Slide 9</vt:lpstr>
      <vt:lpstr>Slide 10</vt:lpstr>
      <vt:lpstr>The Performers</vt:lpstr>
      <vt:lpstr>Actors</vt:lpstr>
      <vt:lpstr>The Actors</vt:lpstr>
      <vt:lpstr>The Chorus</vt:lpstr>
      <vt:lpstr>The Chorus</vt:lpstr>
      <vt:lpstr>The Chorus</vt:lpstr>
      <vt:lpstr>Masks</vt:lpstr>
      <vt:lpstr>Sample Greek Theatre Masks</vt:lpstr>
      <vt:lpstr>Slide 19</vt:lpstr>
      <vt:lpstr>Slide 20</vt:lpstr>
      <vt:lpstr>Slide 21</vt:lpstr>
      <vt:lpstr>Structure of the Play</vt:lpstr>
      <vt:lpstr>Slide 23</vt:lpstr>
      <vt:lpstr>Genre</vt:lpstr>
      <vt:lpstr>Aristotle’s View of Tragedy</vt:lpstr>
      <vt:lpstr>Aristotle’s View of Tragedy</vt:lpstr>
      <vt:lpstr>Aristotle’s View of Tragedy</vt:lpstr>
      <vt:lpstr>Aristotle’s View of Tragedy</vt:lpstr>
      <vt:lpstr>Aristotle’s View of Tragedy</vt:lpstr>
      <vt:lpstr>Aristotle’s View of Tragedy</vt:lpstr>
      <vt:lpstr>Modern definition</vt:lpstr>
      <vt:lpstr>Sophocles </vt:lpstr>
      <vt:lpstr>Sophocles, Cont.</vt:lpstr>
      <vt:lpstr>Sophocles, Cont.</vt:lpstr>
      <vt:lpstr>Sophocles, Cont.</vt:lpstr>
      <vt:lpstr>The Original Dysfunctional Family</vt:lpstr>
      <vt:lpstr>The Original Dysfunctional Family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Antigone</dc:title>
  <dc:creator>Ashley</dc:creator>
  <cp:lastModifiedBy>Bill</cp:lastModifiedBy>
  <cp:revision>30</cp:revision>
  <dcterms:created xsi:type="dcterms:W3CDTF">2011-11-27T18:06:09Z</dcterms:created>
  <dcterms:modified xsi:type="dcterms:W3CDTF">2013-10-16T08:02:48Z</dcterms:modified>
</cp:coreProperties>
</file>