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82" r:id="rId5"/>
    <p:sldId id="258" r:id="rId6"/>
    <p:sldId id="260" r:id="rId7"/>
    <p:sldId id="264" r:id="rId8"/>
    <p:sldId id="266" r:id="rId9"/>
    <p:sldId id="265" r:id="rId10"/>
    <p:sldId id="268" r:id="rId11"/>
    <p:sldId id="267" r:id="rId12"/>
    <p:sldId id="263" r:id="rId13"/>
    <p:sldId id="283" r:id="rId14"/>
    <p:sldId id="269" r:id="rId15"/>
    <p:sldId id="270" r:id="rId16"/>
    <p:sldId id="271" r:id="rId17"/>
    <p:sldId id="272" r:id="rId18"/>
    <p:sldId id="273" r:id="rId19"/>
    <p:sldId id="275" r:id="rId20"/>
    <p:sldId id="276" r:id="rId21"/>
    <p:sldId id="277" r:id="rId22"/>
    <p:sldId id="278" r:id="rId23"/>
    <p:sldId id="279" r:id="rId24"/>
    <p:sldId id="281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59" autoAdjust="0"/>
    <p:restoredTop sz="86323" autoAdjust="0"/>
  </p:normalViewPr>
  <p:slideViewPr>
    <p:cSldViewPr>
      <p:cViewPr varScale="1">
        <p:scale>
          <a:sx n="63" d="100"/>
          <a:sy n="63" d="100"/>
        </p:scale>
        <p:origin x="-82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6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43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2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89875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519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777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914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273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465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061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7030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9325CB-394A-4525-85D7-CB3808FF058F}" type="datetimeFigureOut">
              <a:rPr lang="en-US" smtClean="0"/>
              <a:t>9/4/2012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188DD-758B-4DCC-A9A6-E1F9BCFE0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474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772400" cy="1470025"/>
          </a:xfrm>
        </p:spPr>
        <p:txBody>
          <a:bodyPr/>
          <a:lstStyle/>
          <a:p>
            <a:r>
              <a:rPr lang="en-US" dirty="0" smtClean="0"/>
              <a:t>Plato and Aristotle</a:t>
            </a:r>
            <a:br>
              <a:rPr lang="en-US" dirty="0" smtClean="0"/>
            </a:br>
            <a:r>
              <a:rPr lang="en-US" dirty="0" smtClean="0"/>
              <a:t> “Rule of Law” and “Tyranny”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5334000"/>
            <a:ext cx="6400800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Mr. Chan </a:t>
            </a:r>
            <a:r>
              <a:rPr lang="en-US" dirty="0" err="1" smtClean="0">
                <a:solidFill>
                  <a:schemeClr val="tx1"/>
                </a:solidFill>
              </a:rPr>
              <a:t>Saeteurn</a:t>
            </a: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1026" name="Picture 2" descr="http://aesthetakc.files.wordpress.com/2011/02/aristotl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1422399"/>
            <a:ext cx="3810000" cy="3835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959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Plato: The </a:t>
            </a:r>
            <a:r>
              <a:rPr lang="en-US" dirty="0" smtClean="0"/>
              <a:t>Republic 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Children= property of the government</a:t>
            </a:r>
          </a:p>
          <a:p>
            <a:pPr lvl="1"/>
            <a:r>
              <a:rPr lang="en-US" dirty="0" smtClean="0"/>
              <a:t>Loyalty to state not parents</a:t>
            </a:r>
          </a:p>
          <a:p>
            <a:pPr lvl="1"/>
            <a:r>
              <a:rPr lang="en-US" dirty="0" smtClean="0"/>
              <a:t>Power never hereditary</a:t>
            </a:r>
          </a:p>
          <a:p>
            <a:pPr lvl="1"/>
            <a:r>
              <a:rPr lang="en-US" dirty="0" smtClean="0"/>
              <a:t>Children will be educated based of their own merit and skills</a:t>
            </a:r>
          </a:p>
          <a:p>
            <a:r>
              <a:rPr lang="en-US" dirty="0" smtClean="0"/>
              <a:t>Division of labor</a:t>
            </a:r>
          </a:p>
          <a:p>
            <a:pPr lvl="1"/>
            <a:r>
              <a:rPr lang="en-US" dirty="0" smtClean="0"/>
              <a:t>Populace (People)</a:t>
            </a:r>
          </a:p>
          <a:p>
            <a:pPr lvl="1"/>
            <a:r>
              <a:rPr lang="en-US" dirty="0" smtClean="0"/>
              <a:t>Administrators (Warriors)</a:t>
            </a:r>
          </a:p>
          <a:p>
            <a:pPr lvl="1"/>
            <a:r>
              <a:rPr lang="en-US" dirty="0" smtClean="0"/>
              <a:t>Rulers</a:t>
            </a: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6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Plato: The Republic 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Philosopher kings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smartest-lover of knowledge, wisdom, and virtue should </a:t>
            </a:r>
            <a:r>
              <a:rPr lang="en-US" dirty="0" smtClean="0"/>
              <a:t>rule</a:t>
            </a:r>
          </a:p>
          <a:p>
            <a:pPr lvl="2"/>
            <a:r>
              <a:rPr lang="en-US" dirty="0"/>
              <a:t>Chosen based of their </a:t>
            </a:r>
            <a:r>
              <a:rPr lang="en-US" dirty="0" smtClean="0"/>
              <a:t>intelligence</a:t>
            </a:r>
          </a:p>
          <a:p>
            <a:pPr lvl="2"/>
            <a:r>
              <a:rPr lang="en-US" dirty="0"/>
              <a:t>Rulers not allowed to pursue personal </a:t>
            </a:r>
            <a:r>
              <a:rPr lang="en-US" dirty="0" smtClean="0"/>
              <a:t>ambitions</a:t>
            </a:r>
          </a:p>
          <a:p>
            <a:pPr lvl="1"/>
            <a:r>
              <a:rPr lang="en-US" dirty="0" smtClean="0"/>
              <a:t>Role was to make laws</a:t>
            </a:r>
          </a:p>
          <a:p>
            <a:pPr lvl="2"/>
            <a:r>
              <a:rPr lang="en-US" dirty="0" smtClean="0"/>
              <a:t>Administrators enforces laws</a:t>
            </a:r>
            <a:endParaRPr lang="en-US" dirty="0"/>
          </a:p>
          <a:p>
            <a:pPr lvl="1"/>
            <a:r>
              <a:rPr lang="en-US" dirty="0" smtClean="0"/>
              <a:t>Lives communally</a:t>
            </a:r>
          </a:p>
          <a:p>
            <a:pPr lvl="2"/>
            <a:r>
              <a:rPr lang="en-US" dirty="0" smtClean="0"/>
              <a:t>Receive no pay</a:t>
            </a:r>
          </a:p>
          <a:p>
            <a:pPr lvl="2"/>
            <a:r>
              <a:rPr lang="en-US" dirty="0" smtClean="0"/>
              <a:t>Not allowed to own property</a:t>
            </a:r>
          </a:p>
          <a:p>
            <a:pPr lvl="2"/>
            <a:r>
              <a:rPr lang="en-US" dirty="0" smtClean="0"/>
              <a:t>Prevents them from making decisions based on their own greed</a:t>
            </a:r>
          </a:p>
          <a:p>
            <a:pPr lvl="3"/>
            <a:r>
              <a:rPr lang="en-US" dirty="0" smtClean="0"/>
              <a:t>Prevents Tyranny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8897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Plato: The Republic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different roles in Plato’s Society?</a:t>
            </a:r>
          </a:p>
          <a:p>
            <a:r>
              <a:rPr lang="en-US" dirty="0" smtClean="0"/>
              <a:t>How are the different roles determined?</a:t>
            </a:r>
          </a:p>
          <a:p>
            <a:r>
              <a:rPr lang="en-US" dirty="0" smtClean="0"/>
              <a:t>Role of the Philosopher kings?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95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http://media-3.web.britannica.com/eb-media/84/87984-004-5ADE9AC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447800"/>
            <a:ext cx="41275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292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Born in </a:t>
            </a:r>
            <a:r>
              <a:rPr lang="en-US" dirty="0" smtClean="0"/>
              <a:t>Stagira, </a:t>
            </a:r>
            <a:r>
              <a:rPr lang="en-US" dirty="0"/>
              <a:t>in a small township in northern </a:t>
            </a:r>
            <a:r>
              <a:rPr lang="en-US" dirty="0" smtClean="0"/>
              <a:t>Greece in 384 BCE</a:t>
            </a:r>
          </a:p>
          <a:p>
            <a:r>
              <a:rPr lang="en-US" dirty="0" smtClean="0"/>
              <a:t>Studied under Plato at Academy in Athens for 20 years</a:t>
            </a:r>
          </a:p>
          <a:p>
            <a:r>
              <a:rPr lang="en-US" dirty="0" smtClean="0"/>
              <a:t>After Plato’s death Aristotle travelled across Greece and Asia Minor (today Turkey) studying.</a:t>
            </a:r>
          </a:p>
          <a:p>
            <a:r>
              <a:rPr lang="en-US" dirty="0"/>
              <a:t>Works on ride range of subjects: </a:t>
            </a:r>
            <a:endParaRPr lang="en-US" dirty="0" smtClean="0"/>
          </a:p>
          <a:p>
            <a:pPr lvl="1"/>
            <a:r>
              <a:rPr lang="en-US" dirty="0" smtClean="0"/>
              <a:t>Logic</a:t>
            </a:r>
            <a:r>
              <a:rPr lang="en-US" dirty="0"/>
              <a:t>, physics, astronomy, biology, ethics, </a:t>
            </a:r>
            <a:r>
              <a:rPr lang="en-US" dirty="0" smtClean="0"/>
              <a:t>politics, </a:t>
            </a:r>
            <a:r>
              <a:rPr lang="en-US" dirty="0"/>
              <a:t>rhetoric(public </a:t>
            </a:r>
            <a:r>
              <a:rPr lang="en-US" dirty="0" smtClean="0"/>
              <a:t>speaking</a:t>
            </a:r>
            <a:r>
              <a:rPr lang="en-US" dirty="0"/>
              <a:t>) and literary </a:t>
            </a:r>
            <a:r>
              <a:rPr lang="en-US" dirty="0" smtClean="0"/>
              <a:t>criticism</a:t>
            </a:r>
          </a:p>
          <a:p>
            <a:r>
              <a:rPr lang="en-US" dirty="0" smtClean="0"/>
              <a:t>Became tutor of Alexander the Great when he was young</a:t>
            </a:r>
          </a:p>
          <a:p>
            <a:r>
              <a:rPr lang="en-US" dirty="0" smtClean="0"/>
              <a:t>Died 323 BCE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613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 ideas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Language and speech is important since reason comes from use of language</a:t>
            </a:r>
          </a:p>
          <a:p>
            <a:pPr lvl="1"/>
            <a:r>
              <a:rPr lang="en-US" dirty="0" smtClean="0"/>
              <a:t>Reason distinguishes us from Animals</a:t>
            </a:r>
          </a:p>
          <a:p>
            <a:r>
              <a:rPr lang="en-US" dirty="0" smtClean="0"/>
              <a:t>People are not born virtuous (good, moral).</a:t>
            </a:r>
          </a:p>
          <a:p>
            <a:pPr lvl="1"/>
            <a:r>
              <a:rPr lang="en-US" dirty="0" smtClean="0"/>
              <a:t>They must be taught to be good</a:t>
            </a:r>
          </a:p>
          <a:p>
            <a:pPr lvl="1"/>
            <a:r>
              <a:rPr lang="en-US" dirty="0" smtClean="0"/>
              <a:t>Through reason children separate right and wrong</a:t>
            </a:r>
          </a:p>
          <a:p>
            <a:r>
              <a:rPr lang="en-US" dirty="0" smtClean="0"/>
              <a:t>Overtime Humankind has developed higher and higher forms of developments</a:t>
            </a:r>
          </a:p>
          <a:p>
            <a:pPr lvl="1"/>
            <a:r>
              <a:rPr lang="en-US" dirty="0" smtClean="0"/>
              <a:t>Polis (Political communities and societies)</a:t>
            </a:r>
          </a:p>
          <a:p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0024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 Ideas 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People using reason came together to make societies understand that common good is more important that individual good.</a:t>
            </a:r>
          </a:p>
          <a:p>
            <a:pPr lvl="1"/>
            <a:r>
              <a:rPr lang="en-US" dirty="0" smtClean="0"/>
              <a:t>Without societies, law and order people become selfish and evil</a:t>
            </a:r>
          </a:p>
          <a:p>
            <a:pPr lvl="1"/>
            <a:r>
              <a:rPr lang="en-US" dirty="0" smtClean="0"/>
              <a:t>When unified in Polis can be best creatures</a:t>
            </a:r>
          </a:p>
          <a:p>
            <a:r>
              <a:rPr lang="en-US" dirty="0"/>
              <a:t>O</a:t>
            </a:r>
            <a:r>
              <a:rPr lang="en-US" dirty="0" smtClean="0"/>
              <a:t>nly through society and government can they realize full potential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86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makes humans different from animals?</a:t>
            </a:r>
          </a:p>
          <a:p>
            <a:r>
              <a:rPr lang="en-US" dirty="0" smtClean="0"/>
              <a:t>According to Aristotle are people naturally good?</a:t>
            </a:r>
            <a:endParaRPr lang="en-US" dirty="0"/>
          </a:p>
        </p:txBody>
      </p:sp>
      <p:pic>
        <p:nvPicPr>
          <p:cNvPr id="2050" name="Picture 2" descr="http://smallbiztrends.com/wp-content/uploads/2010/01/question-thing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895600"/>
            <a:ext cx="3305175" cy="32956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868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Aristotle: Politics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3 positive forms of government</a:t>
            </a:r>
          </a:p>
          <a:p>
            <a:pPr lvl="1"/>
            <a:r>
              <a:rPr lang="en-US" dirty="0" smtClean="0"/>
              <a:t>Monarchy (king or queen)</a:t>
            </a:r>
          </a:p>
          <a:p>
            <a:pPr lvl="1"/>
            <a:r>
              <a:rPr lang="en-US" dirty="0" smtClean="0"/>
              <a:t>Aristocracy (noble </a:t>
            </a:r>
            <a:r>
              <a:rPr lang="en-US" dirty="0"/>
              <a:t>or </a:t>
            </a:r>
            <a:r>
              <a:rPr lang="en-US" dirty="0" smtClean="0"/>
              <a:t>wealthy)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onstitutional </a:t>
            </a:r>
            <a:r>
              <a:rPr lang="en-US" dirty="0"/>
              <a:t>rule </a:t>
            </a:r>
            <a:r>
              <a:rPr lang="en-US" dirty="0" smtClean="0"/>
              <a:t>(people)</a:t>
            </a:r>
          </a:p>
          <a:p>
            <a:r>
              <a:rPr lang="en-US" dirty="0" smtClean="0"/>
              <a:t>Monarchy and Aristocracy are good as long as rulers are virtuous</a:t>
            </a:r>
          </a:p>
          <a:p>
            <a:pPr lvl="1"/>
            <a:r>
              <a:rPr lang="en-US" dirty="0" smtClean="0"/>
              <a:t>If not they can be dangerous</a:t>
            </a:r>
          </a:p>
          <a:p>
            <a:r>
              <a:rPr lang="en-US" dirty="0" smtClean="0"/>
              <a:t>Democracy is less dangerous</a:t>
            </a:r>
          </a:p>
          <a:p>
            <a:pPr lvl="1"/>
            <a:r>
              <a:rPr lang="en-US" dirty="0" smtClean="0"/>
              <a:t>Total equality = harm to society</a:t>
            </a:r>
          </a:p>
          <a:p>
            <a:pPr lvl="2"/>
            <a:r>
              <a:rPr lang="en-US" dirty="0" smtClean="0"/>
              <a:t>People are not equal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054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Aristotle: Ideal rule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Ideal society</a:t>
            </a:r>
          </a:p>
          <a:p>
            <a:pPr lvl="1"/>
            <a:r>
              <a:rPr lang="en-US" dirty="0" smtClean="0"/>
              <a:t>Everyone </a:t>
            </a:r>
            <a:r>
              <a:rPr lang="en-US" dirty="0"/>
              <a:t>is educated to be morally </a:t>
            </a:r>
            <a:r>
              <a:rPr lang="en-US" dirty="0" smtClean="0"/>
              <a:t>virtually. </a:t>
            </a:r>
          </a:p>
          <a:p>
            <a:pPr lvl="1"/>
            <a:r>
              <a:rPr lang="en-US" dirty="0" smtClean="0"/>
              <a:t>All </a:t>
            </a:r>
            <a:r>
              <a:rPr lang="en-US" dirty="0"/>
              <a:t>citizens participate in </a:t>
            </a:r>
            <a:r>
              <a:rPr lang="en-US" dirty="0" smtClean="0"/>
              <a:t>political </a:t>
            </a:r>
            <a:r>
              <a:rPr lang="en-US" dirty="0"/>
              <a:t>society</a:t>
            </a:r>
          </a:p>
          <a:p>
            <a:r>
              <a:rPr lang="en-US" dirty="0" smtClean="0"/>
              <a:t>Middle Class should rule</a:t>
            </a:r>
          </a:p>
          <a:p>
            <a:pPr lvl="1"/>
            <a:r>
              <a:rPr lang="en-US" dirty="0" smtClean="0"/>
              <a:t>Educated members</a:t>
            </a:r>
          </a:p>
          <a:p>
            <a:pPr lvl="1"/>
            <a:r>
              <a:rPr lang="en-US" dirty="0" smtClean="0"/>
              <a:t>Are more stable and rational</a:t>
            </a:r>
          </a:p>
          <a:p>
            <a:pPr lvl="2"/>
            <a:r>
              <a:rPr lang="en-US" dirty="0" smtClean="0"/>
              <a:t>Rich = too arrogant</a:t>
            </a:r>
          </a:p>
          <a:p>
            <a:pPr lvl="2"/>
            <a:r>
              <a:rPr lang="en-US" dirty="0" smtClean="0"/>
              <a:t>Poor= too vengeful</a:t>
            </a:r>
          </a:p>
          <a:p>
            <a:pPr lvl="1"/>
            <a:r>
              <a:rPr lang="en-US" dirty="0" smtClean="0"/>
              <a:t>Impossible to achieve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127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“Good people do not need laws to tell them to act responsibly, while bad people find a way around the </a:t>
            </a:r>
            <a:r>
              <a:rPr lang="en-US" dirty="0" smtClean="0"/>
              <a:t>laws”</a:t>
            </a:r>
          </a:p>
          <a:p>
            <a:pPr lvl="1"/>
            <a:r>
              <a:rPr lang="en-US" dirty="0" smtClean="0"/>
              <a:t>Plato</a:t>
            </a:r>
          </a:p>
          <a:p>
            <a:endParaRPr lang="en-US" dirty="0" smtClean="0"/>
          </a:p>
          <a:p>
            <a:r>
              <a:rPr lang="en-US" dirty="0" smtClean="0"/>
              <a:t>According </a:t>
            </a:r>
            <a:r>
              <a:rPr lang="en-US" dirty="0"/>
              <a:t>to </a:t>
            </a:r>
            <a:r>
              <a:rPr lang="en-US" dirty="0" smtClean="0"/>
              <a:t>Plato's </a:t>
            </a:r>
            <a:r>
              <a:rPr lang="en-US" dirty="0"/>
              <a:t>view do you consider yourself a good person or a bad person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Why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1874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Aristotle: </a:t>
            </a:r>
            <a:r>
              <a:rPr lang="en-US" dirty="0"/>
              <a:t>R</a:t>
            </a:r>
            <a:r>
              <a:rPr lang="en-US" dirty="0" smtClean="0"/>
              <a:t>ule 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world when </a:t>
            </a:r>
            <a:r>
              <a:rPr lang="en-US" dirty="0" smtClean="0"/>
              <a:t>Aristotle </a:t>
            </a:r>
            <a:r>
              <a:rPr lang="en-US" dirty="0"/>
              <a:t>lived kings </a:t>
            </a:r>
            <a:r>
              <a:rPr lang="en-US" dirty="0" smtClean="0"/>
              <a:t>rule</a:t>
            </a:r>
          </a:p>
          <a:p>
            <a:pPr lvl="1"/>
            <a:r>
              <a:rPr lang="en-US" dirty="0" smtClean="0"/>
              <a:t>Kings should take advise from philosophers</a:t>
            </a:r>
          </a:p>
          <a:p>
            <a:pPr lvl="2"/>
            <a:r>
              <a:rPr lang="en-US" dirty="0" smtClean="0"/>
              <a:t>Kings should not be </a:t>
            </a:r>
            <a:r>
              <a:rPr lang="en-US" dirty="0"/>
              <a:t>philosophers</a:t>
            </a:r>
            <a:endParaRPr lang="en-US" dirty="0" smtClean="0"/>
          </a:p>
          <a:p>
            <a:pPr lvl="2"/>
            <a:r>
              <a:rPr lang="en-US" dirty="0" smtClean="0"/>
              <a:t>Allows philosophers  be independent in spirit</a:t>
            </a:r>
          </a:p>
          <a:p>
            <a:pPr lvl="3"/>
            <a:r>
              <a:rPr lang="en-US" dirty="0" smtClean="0"/>
              <a:t>If they cannot become wealthy from a position of direct power they would be more honest.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768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Aristotle: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are the 3 positive forms of government?</a:t>
            </a:r>
          </a:p>
          <a:p>
            <a:r>
              <a:rPr lang="en-US" dirty="0"/>
              <a:t>When does Monarchy or Aristocracy become dangerous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Who is in best position to rule?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284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Rule of 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Plato</a:t>
            </a:r>
          </a:p>
          <a:p>
            <a:pPr lvl="1"/>
            <a:r>
              <a:rPr lang="en-US" dirty="0" smtClean="0"/>
              <a:t>Perfect govern society ruled by wisest not the most wealthy or most powerful</a:t>
            </a:r>
          </a:p>
          <a:p>
            <a:pPr lvl="1"/>
            <a:r>
              <a:rPr lang="en-US" dirty="0" smtClean="0"/>
              <a:t>“until philosophers become king… cities won’t rest from their evils”</a:t>
            </a:r>
          </a:p>
          <a:p>
            <a:r>
              <a:rPr lang="en-US" dirty="0" smtClean="0"/>
              <a:t>Aristotle</a:t>
            </a:r>
          </a:p>
          <a:p>
            <a:pPr lvl="1"/>
            <a:r>
              <a:rPr lang="en-US" dirty="0" smtClean="0"/>
              <a:t>Must have big middle class for stable government</a:t>
            </a:r>
          </a:p>
          <a:p>
            <a:pPr lvl="2"/>
            <a:r>
              <a:rPr lang="en-US" dirty="0" smtClean="0"/>
              <a:t>Rich and poor are extremes that would lead to chaos; strong middle class keeps majority happy</a:t>
            </a:r>
          </a:p>
          <a:p>
            <a:pPr lvl="1"/>
            <a:r>
              <a:rPr lang="en-US" dirty="0" smtClean="0"/>
              <a:t>Philosopher kings make laws and administrators enforce them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94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Tyranny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Plato</a:t>
            </a:r>
          </a:p>
          <a:p>
            <a:pPr lvl="1"/>
            <a:r>
              <a:rPr lang="en-US" dirty="0" smtClean="0"/>
              <a:t>Democracy= inadequate.</a:t>
            </a:r>
          </a:p>
          <a:p>
            <a:pPr lvl="2"/>
            <a:r>
              <a:rPr lang="en-US" dirty="0" smtClean="0"/>
              <a:t>Mob rule</a:t>
            </a:r>
          </a:p>
          <a:p>
            <a:pPr lvl="1"/>
            <a:r>
              <a:rPr lang="en-US" dirty="0" smtClean="0"/>
              <a:t>Autocracy </a:t>
            </a:r>
            <a:r>
              <a:rPr lang="en-US" dirty="0"/>
              <a:t>is also </a:t>
            </a:r>
            <a:r>
              <a:rPr lang="en-US" dirty="0" smtClean="0"/>
              <a:t>dangerous</a:t>
            </a:r>
          </a:p>
          <a:p>
            <a:pPr lvl="1"/>
            <a:r>
              <a:rPr lang="en-US" dirty="0" smtClean="0"/>
              <a:t>Must have balance between power and wisdom</a:t>
            </a:r>
          </a:p>
          <a:p>
            <a:pPr lvl="2"/>
            <a:r>
              <a:rPr lang="en-US" dirty="0" smtClean="0"/>
              <a:t>Use Philosopher kings</a:t>
            </a:r>
          </a:p>
          <a:p>
            <a:pPr lvl="3"/>
            <a:r>
              <a:rPr lang="en-US" dirty="0" smtClean="0"/>
              <a:t>Get no pay or property so they won’t be greedy</a:t>
            </a:r>
          </a:p>
          <a:p>
            <a:r>
              <a:rPr lang="en-US" dirty="0" smtClean="0"/>
              <a:t>Aristotle</a:t>
            </a:r>
          </a:p>
          <a:p>
            <a:pPr lvl="1"/>
            <a:r>
              <a:rPr lang="en-US" dirty="0" smtClean="0"/>
              <a:t>Monarchy and aristocracy </a:t>
            </a:r>
            <a:r>
              <a:rPr lang="en-US" dirty="0"/>
              <a:t>are okay, if rulers are </a:t>
            </a:r>
            <a:r>
              <a:rPr lang="en-US" dirty="0" smtClean="0"/>
              <a:t>virtuous </a:t>
            </a:r>
            <a:r>
              <a:rPr lang="en-US" dirty="0"/>
              <a:t>but can be </a:t>
            </a:r>
            <a:r>
              <a:rPr lang="en-US" dirty="0" smtClean="0"/>
              <a:t>dangerous</a:t>
            </a:r>
          </a:p>
          <a:p>
            <a:pPr lvl="1"/>
            <a:r>
              <a:rPr lang="en-US" dirty="0" smtClean="0"/>
              <a:t>Democracy </a:t>
            </a:r>
            <a:r>
              <a:rPr lang="en-US" dirty="0"/>
              <a:t>is least dangerous but total equality isn't realistic and can harm </a:t>
            </a:r>
            <a:r>
              <a:rPr lang="en-US" dirty="0" smtClean="0"/>
              <a:t>society</a:t>
            </a:r>
          </a:p>
          <a:p>
            <a:pPr lvl="1"/>
            <a:r>
              <a:rPr lang="en-US" dirty="0"/>
              <a:t>Must have strong middle class. </a:t>
            </a:r>
            <a:endParaRPr lang="en-US" dirty="0" smtClean="0"/>
          </a:p>
          <a:p>
            <a:pPr lvl="2"/>
            <a:r>
              <a:rPr lang="en-US" dirty="0" smtClean="0"/>
              <a:t>If </a:t>
            </a:r>
            <a:r>
              <a:rPr lang="en-US" dirty="0"/>
              <a:t>people have moderate and </a:t>
            </a:r>
            <a:r>
              <a:rPr lang="en-US" dirty="0" smtClean="0"/>
              <a:t>sufficient </a:t>
            </a:r>
            <a:r>
              <a:rPr lang="en-US" dirty="0"/>
              <a:t>property, no one will rebel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6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534400" cy="48006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Plato</a:t>
            </a:r>
          </a:p>
          <a:p>
            <a:pPr lvl="1"/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Governments</a:t>
            </a:r>
          </a:p>
          <a:p>
            <a:pPr lvl="1"/>
            <a:r>
              <a:rPr lang="en-US" dirty="0" smtClean="0"/>
              <a:t>The Republic</a:t>
            </a:r>
          </a:p>
          <a:p>
            <a:r>
              <a:rPr lang="en-US" dirty="0" smtClean="0"/>
              <a:t>Aristotle</a:t>
            </a:r>
          </a:p>
          <a:p>
            <a:pPr lvl="1"/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Ideas</a:t>
            </a:r>
          </a:p>
          <a:p>
            <a:pPr lvl="1"/>
            <a:r>
              <a:rPr lang="en-US" dirty="0" smtClean="0"/>
              <a:t>Politics</a:t>
            </a:r>
          </a:p>
          <a:p>
            <a:pPr lvl="1"/>
            <a:r>
              <a:rPr lang="en-US" dirty="0" smtClean="0"/>
              <a:t>Rule</a:t>
            </a:r>
          </a:p>
          <a:p>
            <a:r>
              <a:rPr lang="en-US" dirty="0" smtClean="0"/>
              <a:t>“Rule of Law”</a:t>
            </a:r>
          </a:p>
          <a:p>
            <a:r>
              <a:rPr lang="en-US" dirty="0" smtClean="0"/>
              <a:t>“Tyranny”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Terms to look for:</a:t>
            </a:r>
          </a:p>
          <a:p>
            <a:pPr lvl="1"/>
            <a:r>
              <a:rPr lang="en-US" dirty="0" smtClean="0"/>
              <a:t>Plato, Democracy, Autocracy, Monarchy, </a:t>
            </a:r>
            <a:r>
              <a:rPr lang="en-US" dirty="0"/>
              <a:t>Philosopher </a:t>
            </a:r>
            <a:r>
              <a:rPr lang="en-US" dirty="0" smtClean="0"/>
              <a:t>kings,  Virtuous, </a:t>
            </a:r>
            <a:r>
              <a:rPr lang="en-US" dirty="0"/>
              <a:t>Constitutional R</a:t>
            </a:r>
            <a:r>
              <a:rPr lang="en-US" dirty="0" smtClean="0"/>
              <a:t>ule, Aristocracy,  </a:t>
            </a:r>
            <a:r>
              <a:rPr lang="en-US" dirty="0"/>
              <a:t>M</a:t>
            </a:r>
            <a:r>
              <a:rPr lang="en-US" dirty="0" smtClean="0"/>
              <a:t>iddle-class, Polis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449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goodereaderimages.goodereader.netdna-cdn.com/blog/uploads/images/Cheering-crow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8" y="1143000"/>
            <a:ext cx="8048625" cy="5438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35349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Plato</a:t>
            </a:r>
          </a:p>
          <a:p>
            <a:pPr lvl="1"/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Governments</a:t>
            </a:r>
          </a:p>
          <a:p>
            <a:pPr lvl="1"/>
            <a:r>
              <a:rPr lang="en-US" dirty="0" smtClean="0"/>
              <a:t>The Republic</a:t>
            </a:r>
          </a:p>
          <a:p>
            <a:r>
              <a:rPr lang="en-US" dirty="0" smtClean="0"/>
              <a:t>Aristotle</a:t>
            </a:r>
          </a:p>
          <a:p>
            <a:pPr lvl="1"/>
            <a:r>
              <a:rPr lang="en-US" dirty="0" smtClean="0"/>
              <a:t>Background</a:t>
            </a:r>
          </a:p>
          <a:p>
            <a:pPr lvl="1"/>
            <a:r>
              <a:rPr lang="en-US" dirty="0" smtClean="0"/>
              <a:t>Ideas</a:t>
            </a:r>
          </a:p>
          <a:p>
            <a:pPr lvl="1"/>
            <a:r>
              <a:rPr lang="en-US" dirty="0" smtClean="0"/>
              <a:t>Politics</a:t>
            </a:r>
          </a:p>
          <a:p>
            <a:pPr lvl="1"/>
            <a:r>
              <a:rPr lang="en-US" dirty="0" smtClean="0"/>
              <a:t>Rule</a:t>
            </a:r>
          </a:p>
          <a:p>
            <a:r>
              <a:rPr lang="en-US" dirty="0" smtClean="0"/>
              <a:t>“Rule of Law”</a:t>
            </a:r>
          </a:p>
          <a:p>
            <a:r>
              <a:rPr lang="en-US" dirty="0" smtClean="0"/>
              <a:t>“Tyranny”</a:t>
            </a:r>
          </a:p>
          <a:p>
            <a:endParaRPr lang="en-US" dirty="0"/>
          </a:p>
          <a:p>
            <a:r>
              <a:rPr lang="en-US" dirty="0" smtClean="0"/>
              <a:t>Terms to look for:</a:t>
            </a:r>
          </a:p>
          <a:p>
            <a:pPr lvl="1"/>
            <a:r>
              <a:rPr lang="en-US" dirty="0" smtClean="0"/>
              <a:t>Plato, Democracy, Autocracy, Monarchy, </a:t>
            </a:r>
            <a:r>
              <a:rPr lang="en-US" dirty="0"/>
              <a:t>Philosopher </a:t>
            </a:r>
            <a:r>
              <a:rPr lang="en-US" dirty="0" smtClean="0"/>
              <a:t>kings,  virtuous, </a:t>
            </a:r>
            <a:r>
              <a:rPr lang="en-US" dirty="0"/>
              <a:t>Constitutional </a:t>
            </a:r>
            <a:r>
              <a:rPr lang="en-US" dirty="0" smtClean="0"/>
              <a:t>rule, Aristocracy,  middle-class, Polis</a:t>
            </a:r>
            <a:endParaRPr lang="en-US" dirty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22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ttp://krypton.mnsu.edu/~witt/plato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33400"/>
            <a:ext cx="4505325" cy="606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43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Plato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Born to wealthy family Athens Greece in 428 BCE</a:t>
            </a:r>
          </a:p>
          <a:p>
            <a:r>
              <a:rPr lang="en-US" dirty="0" smtClean="0"/>
              <a:t>Age 23 witness defeat of Athens by the Spartans </a:t>
            </a:r>
          </a:p>
          <a:p>
            <a:pPr lvl="1"/>
            <a:r>
              <a:rPr lang="en-US" dirty="0" smtClean="0"/>
              <a:t> Concluded that War= Money</a:t>
            </a:r>
          </a:p>
          <a:p>
            <a:r>
              <a:rPr lang="en-US" dirty="0" smtClean="0"/>
              <a:t>Befriends Socrates</a:t>
            </a:r>
          </a:p>
          <a:p>
            <a:pPr lvl="1"/>
            <a:r>
              <a:rPr lang="en-US" dirty="0" smtClean="0"/>
              <a:t>Searches for meaning of life</a:t>
            </a:r>
          </a:p>
          <a:p>
            <a:pPr lvl="1"/>
            <a:r>
              <a:rPr lang="en-US" dirty="0" smtClean="0"/>
              <a:t>Plato planned to get into Politics </a:t>
            </a:r>
          </a:p>
          <a:p>
            <a:pPr lvl="1"/>
            <a:r>
              <a:rPr lang="en-US" dirty="0" smtClean="0"/>
              <a:t>Socrates was tried and killed</a:t>
            </a:r>
          </a:p>
          <a:p>
            <a:pPr lvl="2"/>
            <a:r>
              <a:rPr lang="en-US" dirty="0" smtClean="0"/>
              <a:t>Plato no longer interested to be in a life of politics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3559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Plato Background Continue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3962400" cy="4525963"/>
          </a:xfrm>
        </p:spPr>
        <p:txBody>
          <a:bodyPr>
            <a:normAutofit fontScale="92500" lnSpcReduction="10000"/>
          </a:bodyPr>
          <a:lstStyle/>
          <a:p>
            <a:pPr lvl="1"/>
            <a:r>
              <a:rPr lang="en-US" dirty="0" smtClean="0"/>
              <a:t>Plato focuses on how societies can be structured to bring out best of someone</a:t>
            </a:r>
          </a:p>
          <a:p>
            <a:pPr lvl="2"/>
            <a:r>
              <a:rPr lang="en-US" dirty="0" smtClean="0"/>
              <a:t>Promoted study of math, philosophy and government</a:t>
            </a:r>
          </a:p>
          <a:p>
            <a:pPr lvl="2"/>
            <a:r>
              <a:rPr lang="en-US" dirty="0" smtClean="0"/>
              <a:t>Founded Academy of Athens </a:t>
            </a:r>
            <a:r>
              <a:rPr lang="en-US" dirty="0"/>
              <a:t>387 BCE</a:t>
            </a:r>
          </a:p>
          <a:p>
            <a:pPr lvl="3"/>
            <a:r>
              <a:rPr lang="en-US" dirty="0" smtClean="0"/>
              <a:t>Aristotle becomes a student</a:t>
            </a:r>
          </a:p>
          <a:p>
            <a:pPr lvl="1"/>
            <a:r>
              <a:rPr lang="en-US" dirty="0" smtClean="0"/>
              <a:t>Dies 347 BCE</a:t>
            </a:r>
          </a:p>
        </p:txBody>
      </p:sp>
      <p:pic>
        <p:nvPicPr>
          <p:cNvPr id="2050" name="Picture 2" descr="http://www.filmapia.com/sites/default/files/filmapia/pub/place/a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0" y="1600200"/>
            <a:ext cx="4614729" cy="308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9245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Plato on types of government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Democracy</a:t>
            </a:r>
          </a:p>
          <a:p>
            <a:pPr lvl="1"/>
            <a:r>
              <a:rPr lang="en-US" dirty="0" smtClean="0"/>
              <a:t>Tragically “inadequate” as a form of government</a:t>
            </a:r>
          </a:p>
          <a:p>
            <a:pPr lvl="2"/>
            <a:r>
              <a:rPr lang="en-US" dirty="0" smtClean="0"/>
              <a:t>Calls it “mob rule”</a:t>
            </a:r>
          </a:p>
          <a:p>
            <a:pPr lvl="2"/>
            <a:r>
              <a:rPr lang="en-US" dirty="0" smtClean="0"/>
              <a:t>Ignorant and uneducated government rather than the wise and virtue</a:t>
            </a:r>
          </a:p>
          <a:p>
            <a:r>
              <a:rPr lang="en-US" dirty="0" smtClean="0"/>
              <a:t>Autocracy: Government ruled by a single person with unlimited powers</a:t>
            </a:r>
          </a:p>
          <a:p>
            <a:pPr lvl="1"/>
            <a:r>
              <a:rPr lang="en-US" dirty="0" smtClean="0"/>
              <a:t>Rulers rule for their own self interest and greed rather than the good of the people</a:t>
            </a:r>
          </a:p>
          <a:p>
            <a:pPr lvl="1"/>
            <a:r>
              <a:rPr lang="en-US" dirty="0" smtClean="0"/>
              <a:t>Ambition</a:t>
            </a:r>
            <a:r>
              <a:rPr lang="en-US" dirty="0"/>
              <a:t>, </a:t>
            </a:r>
            <a:r>
              <a:rPr lang="en-US" dirty="0" smtClean="0"/>
              <a:t>fear </a:t>
            </a:r>
            <a:r>
              <a:rPr lang="en-US" dirty="0"/>
              <a:t>and greed becomes stronger than reason </a:t>
            </a:r>
            <a:r>
              <a:rPr lang="en-US" dirty="0" smtClean="0"/>
              <a:t>and humanity</a:t>
            </a:r>
          </a:p>
          <a:p>
            <a:pPr lvl="1"/>
            <a:r>
              <a:rPr lang="en-US" dirty="0" smtClean="0"/>
              <a:t>Results= Tyranny (unjust and cruel government)</a:t>
            </a:r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78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was happening to Athens during Plato’s Childhood?</a:t>
            </a:r>
          </a:p>
          <a:p>
            <a:r>
              <a:rPr lang="en-US" dirty="0"/>
              <a:t>What institution did Plato found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was dangers of democracy and autocracy?</a:t>
            </a:r>
          </a:p>
        </p:txBody>
      </p:sp>
    </p:spTree>
    <p:extLst>
      <p:ext uri="{BB962C8B-B14F-4D97-AF65-F5344CB8AC3E}">
        <p14:creationId xmlns:p14="http://schemas.microsoft.com/office/powerpoint/2010/main" val="2068143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Plato: The Republic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534400" cy="5029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Plato Rejects Democracy and Autocracy</a:t>
            </a:r>
          </a:p>
          <a:p>
            <a:r>
              <a:rPr lang="en-US" dirty="0"/>
              <a:t>Main Idea:</a:t>
            </a:r>
          </a:p>
          <a:p>
            <a:pPr lvl="1"/>
            <a:r>
              <a:rPr lang="en-US" dirty="0"/>
              <a:t>Government can be constructed in a way to get the best of it’s citizens</a:t>
            </a:r>
          </a:p>
          <a:p>
            <a:pPr lvl="2"/>
            <a:r>
              <a:rPr lang="en-US" dirty="0"/>
              <a:t>People have different strengths and weakness</a:t>
            </a:r>
          </a:p>
          <a:p>
            <a:r>
              <a:rPr lang="en-US" dirty="0"/>
              <a:t>Ideal Society</a:t>
            </a:r>
          </a:p>
          <a:p>
            <a:pPr lvl="1"/>
            <a:r>
              <a:rPr lang="en-US" dirty="0"/>
              <a:t>One where everyone knows their role</a:t>
            </a:r>
          </a:p>
          <a:p>
            <a:pPr lvl="1"/>
            <a:r>
              <a:rPr lang="en-US" dirty="0"/>
              <a:t>Talent determines role in the society</a:t>
            </a:r>
          </a:p>
          <a:p>
            <a:pPr lvl="2"/>
            <a:r>
              <a:rPr lang="en-US" dirty="0"/>
              <a:t>Not wealth, birthright or gender</a:t>
            </a:r>
          </a:p>
          <a:p>
            <a:pPr lvl="2"/>
            <a:r>
              <a:rPr lang="en-US" dirty="0"/>
              <a:t>Different Roles</a:t>
            </a:r>
          </a:p>
          <a:p>
            <a:pPr lvl="3"/>
            <a:r>
              <a:rPr lang="en-US" dirty="0"/>
              <a:t>Strong= Soldiers</a:t>
            </a:r>
          </a:p>
          <a:p>
            <a:pPr lvl="3"/>
            <a:r>
              <a:rPr lang="en-US" dirty="0"/>
              <a:t>Skilled hands= artisans and laborers</a:t>
            </a:r>
          </a:p>
          <a:p>
            <a:pPr lvl="3"/>
            <a:r>
              <a:rPr lang="en-US" dirty="0"/>
              <a:t>Wisdom and Virtue= Leaders</a:t>
            </a:r>
          </a:p>
          <a:p>
            <a:pPr lvl="2"/>
            <a:r>
              <a:rPr lang="en-US" dirty="0"/>
              <a:t>Believes the roles encourages citizens to lead good and just lives</a:t>
            </a:r>
          </a:p>
          <a:p>
            <a:pPr lvl="1"/>
            <a:r>
              <a:rPr lang="en-US" dirty="0"/>
              <a:t>Believes Education is essential to good </a:t>
            </a:r>
            <a:r>
              <a:rPr lang="en-US" dirty="0" smtClean="0"/>
              <a:t>government</a:t>
            </a:r>
            <a:endParaRPr lang="en-US" dirty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25111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</TotalTime>
  <Words>1072</Words>
  <Application>Microsoft Office PowerPoint</Application>
  <PresentationFormat>On-screen Show (4:3)</PresentationFormat>
  <Paragraphs>188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Plato and Aristotle  “Rule of Law” and “Tyranny”</vt:lpstr>
      <vt:lpstr>Introduction</vt:lpstr>
      <vt:lpstr>Outline</vt:lpstr>
      <vt:lpstr>PowerPoint Presentation</vt:lpstr>
      <vt:lpstr>Plato Background</vt:lpstr>
      <vt:lpstr>Plato Background Continue</vt:lpstr>
      <vt:lpstr>Plato on types of government</vt:lpstr>
      <vt:lpstr>Questions</vt:lpstr>
      <vt:lpstr>Plato: The Republic</vt:lpstr>
      <vt:lpstr>Plato: The Republic continue</vt:lpstr>
      <vt:lpstr>Plato: The Republic continue</vt:lpstr>
      <vt:lpstr>Plato: The Republic questions</vt:lpstr>
      <vt:lpstr>Aristotle</vt:lpstr>
      <vt:lpstr>Aristotle Background</vt:lpstr>
      <vt:lpstr>Aristotle ideas</vt:lpstr>
      <vt:lpstr>Aristotle Ideas continue</vt:lpstr>
      <vt:lpstr>Aristotle Questions</vt:lpstr>
      <vt:lpstr>Aristotle: Politics</vt:lpstr>
      <vt:lpstr>Aristotle: Ideal rule</vt:lpstr>
      <vt:lpstr>Aristotle: Rule continue</vt:lpstr>
      <vt:lpstr>Aristotle: Questions</vt:lpstr>
      <vt:lpstr>Rule of Law</vt:lpstr>
      <vt:lpstr>Tyranny</vt:lpstr>
      <vt:lpstr>Outline</vt:lpstr>
      <vt:lpstr>STOP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Aristotle and Plato “Rule of Law” and “Tyranny”</dc:title>
  <dc:creator>Chan Saeteurn</dc:creator>
  <cp:lastModifiedBy>Chan Saeteurn</cp:lastModifiedBy>
  <cp:revision>32</cp:revision>
  <dcterms:created xsi:type="dcterms:W3CDTF">2012-09-04T00:56:42Z</dcterms:created>
  <dcterms:modified xsi:type="dcterms:W3CDTF">2012-09-04T15:16:03Z</dcterms:modified>
</cp:coreProperties>
</file>